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85" r:id="rId4"/>
    <p:sldId id="299" r:id="rId5"/>
    <p:sldId id="300" r:id="rId6"/>
    <p:sldId id="283" r:id="rId7"/>
    <p:sldId id="311" r:id="rId8"/>
    <p:sldId id="313" r:id="rId9"/>
    <p:sldId id="312" r:id="rId10"/>
    <p:sldId id="301" r:id="rId11"/>
    <p:sldId id="302" r:id="rId12"/>
    <p:sldId id="303" r:id="rId13"/>
    <p:sldId id="304" r:id="rId14"/>
    <p:sldId id="309" r:id="rId15"/>
    <p:sldId id="310" r:id="rId16"/>
    <p:sldId id="29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1FC"/>
    <a:srgbClr val="ECF0FE"/>
    <a:srgbClr val="E8EDFE"/>
    <a:srgbClr val="E2E9FE"/>
    <a:srgbClr val="BDDEFF"/>
    <a:srgbClr val="99CCFF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2765" autoAdjust="0"/>
  </p:normalViewPr>
  <p:slideViewPr>
    <p:cSldViewPr>
      <p:cViewPr varScale="1">
        <p:scale>
          <a:sx n="64" d="100"/>
          <a:sy n="64" d="100"/>
        </p:scale>
        <p:origin x="100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B6B8B-C0C5-4F3F-BD0D-A5DAEF24A38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739B9A43-7500-443C-9545-89CB5C9556BE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Шерзод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Аширбаев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ru-RU" sz="1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Инновация </a:t>
          </a:r>
          <a:r>
            <a:rPr lang="ru-RU" sz="17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Маркази</a:t>
          </a:r>
          <a:r>
            <a:rPr lang="ru-RU" sz="1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директори</a:t>
          </a:r>
          <a:endParaRPr lang="ru-RU" sz="17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D2349-927C-4924-B7ED-50712F1165FA}" type="parTrans" cxnId="{A37A7C3A-90FA-478F-9935-98DC6BB83C78}">
      <dgm:prSet/>
      <dgm:spPr/>
      <dgm:t>
        <a:bodyPr/>
        <a:lstStyle/>
        <a:p>
          <a:endParaRPr lang="ru-RU"/>
        </a:p>
      </dgm:t>
    </dgm:pt>
    <dgm:pt modelId="{FAE6C9C6-D62F-4BD5-8A4E-1C0EC0692FFA}" type="sibTrans" cxnId="{A37A7C3A-90FA-478F-9935-98DC6BB83C78}">
      <dgm:prSet/>
      <dgm:spPr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36896CF4-FCD6-444B-B886-A7EE2D235D9B}" type="pres">
      <dgm:prSet presAssocID="{339B6B8B-C0C5-4F3F-BD0D-A5DAEF24A386}" presName="Name0" presStyleCnt="0">
        <dgm:presLayoutVars>
          <dgm:chMax val="7"/>
          <dgm:chPref val="7"/>
          <dgm:dir/>
        </dgm:presLayoutVars>
      </dgm:prSet>
      <dgm:spPr/>
    </dgm:pt>
    <dgm:pt modelId="{3B3B108A-B582-4935-8532-40159F364F2E}" type="pres">
      <dgm:prSet presAssocID="{739B9A43-7500-443C-9545-89CB5C9556BE}" presName="parTx1" presStyleLbl="node1" presStyleIdx="0" presStyleCnt="1" custScaleX="162552" custLinFactNeighborX="31837" custLinFactNeighborY="-24892"/>
      <dgm:spPr/>
      <dgm:t>
        <a:bodyPr/>
        <a:lstStyle/>
        <a:p>
          <a:endParaRPr lang="ru-RU"/>
        </a:p>
      </dgm:t>
    </dgm:pt>
    <dgm:pt modelId="{3D0DE969-636A-4B9F-8E6E-E9FB5E33473D}" type="pres">
      <dgm:prSet presAssocID="{FAE6C9C6-D62F-4BD5-8A4E-1C0EC0692FFA}" presName="picture1" presStyleCnt="0"/>
      <dgm:spPr/>
    </dgm:pt>
    <dgm:pt modelId="{9AFCDEED-0AC2-43ED-B29E-EF1BD2C7EBB6}" type="pres">
      <dgm:prSet presAssocID="{FAE6C9C6-D62F-4BD5-8A4E-1C0EC0692FFA}" presName="imageRepeatNode" presStyleLbl="fgImgPlace1" presStyleIdx="0" presStyleCnt="1" custScaleX="87637" custScaleY="79177" custLinFactNeighborX="-6094" custLinFactNeighborY="1419"/>
      <dgm:spPr/>
      <dgm:t>
        <a:bodyPr/>
        <a:lstStyle/>
        <a:p>
          <a:endParaRPr lang="ru-RU"/>
        </a:p>
      </dgm:t>
    </dgm:pt>
  </dgm:ptLst>
  <dgm:cxnLst>
    <dgm:cxn modelId="{127AF788-7AED-42A4-A176-B541DE2C536F}" type="presOf" srcId="{FAE6C9C6-D62F-4BD5-8A4E-1C0EC0692FFA}" destId="{9AFCDEED-0AC2-43ED-B29E-EF1BD2C7EBB6}" srcOrd="0" destOrd="0" presId="urn:microsoft.com/office/officeart/2008/layout/AscendingPictureAccentProcess"/>
    <dgm:cxn modelId="{A37A7C3A-90FA-478F-9935-98DC6BB83C78}" srcId="{339B6B8B-C0C5-4F3F-BD0D-A5DAEF24A386}" destId="{739B9A43-7500-443C-9545-89CB5C9556BE}" srcOrd="0" destOrd="0" parTransId="{D54D2349-927C-4924-B7ED-50712F1165FA}" sibTransId="{FAE6C9C6-D62F-4BD5-8A4E-1C0EC0692FFA}"/>
    <dgm:cxn modelId="{9E3B4336-0FB6-46D4-A7D2-57834C1627A0}" type="presOf" srcId="{339B6B8B-C0C5-4F3F-BD0D-A5DAEF24A386}" destId="{36896CF4-FCD6-444B-B886-A7EE2D235D9B}" srcOrd="0" destOrd="0" presId="urn:microsoft.com/office/officeart/2008/layout/AscendingPictureAccentProcess"/>
    <dgm:cxn modelId="{4F3549BF-F6EA-4E2E-B418-1A8F658EEFFB}" type="presOf" srcId="{739B9A43-7500-443C-9545-89CB5C9556BE}" destId="{3B3B108A-B582-4935-8532-40159F364F2E}" srcOrd="0" destOrd="0" presId="urn:microsoft.com/office/officeart/2008/layout/AscendingPictureAccentProcess"/>
    <dgm:cxn modelId="{3822E666-E76B-41FE-9C78-58E68E6BE376}" type="presParOf" srcId="{36896CF4-FCD6-444B-B886-A7EE2D235D9B}" destId="{3B3B108A-B582-4935-8532-40159F364F2E}" srcOrd="0" destOrd="0" presId="urn:microsoft.com/office/officeart/2008/layout/AscendingPictureAccentProcess"/>
    <dgm:cxn modelId="{60CFCD61-9BE5-4D79-B7CA-FCD38BA0637C}" type="presParOf" srcId="{36896CF4-FCD6-444B-B886-A7EE2D235D9B}" destId="{3D0DE969-636A-4B9F-8E6E-E9FB5E33473D}" srcOrd="1" destOrd="0" presId="urn:microsoft.com/office/officeart/2008/layout/AscendingPictureAccentProcess"/>
    <dgm:cxn modelId="{83586194-F92A-4549-9F3E-C640B86873DF}" type="presParOf" srcId="{3D0DE969-636A-4B9F-8E6E-E9FB5E33473D}" destId="{9AFCDEED-0AC2-43ED-B29E-EF1BD2C7EBB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B6B8B-C0C5-4F3F-BD0D-A5DAEF24A38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739B9A43-7500-443C-9545-89CB5C9556BE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Шерзод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Аширбаев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ru-RU" sz="1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Инновация </a:t>
          </a:r>
          <a:r>
            <a:rPr lang="ru-RU" sz="17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Маркази</a:t>
          </a:r>
          <a:r>
            <a:rPr lang="ru-RU" sz="1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директори</a:t>
          </a:r>
          <a:endParaRPr lang="ru-RU" sz="17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D2349-927C-4924-B7ED-50712F1165FA}" type="parTrans" cxnId="{A37A7C3A-90FA-478F-9935-98DC6BB83C78}">
      <dgm:prSet/>
      <dgm:spPr/>
      <dgm:t>
        <a:bodyPr/>
        <a:lstStyle/>
        <a:p>
          <a:endParaRPr lang="ru-RU"/>
        </a:p>
      </dgm:t>
    </dgm:pt>
    <dgm:pt modelId="{FAE6C9C6-D62F-4BD5-8A4E-1C0EC0692FFA}" type="sibTrans" cxnId="{A37A7C3A-90FA-478F-9935-98DC6BB83C7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36896CF4-FCD6-444B-B886-A7EE2D235D9B}" type="pres">
      <dgm:prSet presAssocID="{339B6B8B-C0C5-4F3F-BD0D-A5DAEF24A386}" presName="Name0" presStyleCnt="0">
        <dgm:presLayoutVars>
          <dgm:chMax val="7"/>
          <dgm:chPref val="7"/>
          <dgm:dir/>
        </dgm:presLayoutVars>
      </dgm:prSet>
      <dgm:spPr/>
    </dgm:pt>
    <dgm:pt modelId="{3B3B108A-B582-4935-8532-40159F364F2E}" type="pres">
      <dgm:prSet presAssocID="{739B9A43-7500-443C-9545-89CB5C9556BE}" presName="parTx1" presStyleLbl="node1" presStyleIdx="0" presStyleCnt="1" custScaleX="162552" custLinFactNeighborX="35533"/>
      <dgm:spPr/>
      <dgm:t>
        <a:bodyPr/>
        <a:lstStyle/>
        <a:p>
          <a:endParaRPr lang="ru-RU"/>
        </a:p>
      </dgm:t>
    </dgm:pt>
    <dgm:pt modelId="{3D0DE969-636A-4B9F-8E6E-E9FB5E33473D}" type="pres">
      <dgm:prSet presAssocID="{FAE6C9C6-D62F-4BD5-8A4E-1C0EC0692FFA}" presName="picture1" presStyleCnt="0"/>
      <dgm:spPr/>
    </dgm:pt>
    <dgm:pt modelId="{9AFCDEED-0AC2-43ED-B29E-EF1BD2C7EBB6}" type="pres">
      <dgm:prSet presAssocID="{FAE6C9C6-D62F-4BD5-8A4E-1C0EC0692FFA}" presName="imageRepeatNode" presStyleLbl="fgImgPlace1" presStyleIdx="0" presStyleCnt="1"/>
      <dgm:spPr/>
      <dgm:t>
        <a:bodyPr/>
        <a:lstStyle/>
        <a:p>
          <a:endParaRPr lang="ru-RU"/>
        </a:p>
      </dgm:t>
    </dgm:pt>
  </dgm:ptLst>
  <dgm:cxnLst>
    <dgm:cxn modelId="{2906600B-CA98-4BB5-AA06-BFCF7BF4AC2C}" type="presOf" srcId="{739B9A43-7500-443C-9545-89CB5C9556BE}" destId="{3B3B108A-B582-4935-8532-40159F364F2E}" srcOrd="0" destOrd="0" presId="urn:microsoft.com/office/officeart/2008/layout/AscendingPictureAccentProcess"/>
    <dgm:cxn modelId="{A37A7C3A-90FA-478F-9935-98DC6BB83C78}" srcId="{339B6B8B-C0C5-4F3F-BD0D-A5DAEF24A386}" destId="{739B9A43-7500-443C-9545-89CB5C9556BE}" srcOrd="0" destOrd="0" parTransId="{D54D2349-927C-4924-B7ED-50712F1165FA}" sibTransId="{FAE6C9C6-D62F-4BD5-8A4E-1C0EC0692FFA}"/>
    <dgm:cxn modelId="{7A982FBD-576D-4079-AB56-F493984B3500}" type="presOf" srcId="{FAE6C9C6-D62F-4BD5-8A4E-1C0EC0692FFA}" destId="{9AFCDEED-0AC2-43ED-B29E-EF1BD2C7EBB6}" srcOrd="0" destOrd="0" presId="urn:microsoft.com/office/officeart/2008/layout/AscendingPictureAccentProcess"/>
    <dgm:cxn modelId="{825636EC-18B8-4DF5-96D1-26D4D6C61ED1}" type="presOf" srcId="{339B6B8B-C0C5-4F3F-BD0D-A5DAEF24A386}" destId="{36896CF4-FCD6-444B-B886-A7EE2D235D9B}" srcOrd="0" destOrd="0" presId="urn:microsoft.com/office/officeart/2008/layout/AscendingPictureAccentProcess"/>
    <dgm:cxn modelId="{9BDE6B73-9660-42AE-9954-B7095A81525B}" type="presParOf" srcId="{36896CF4-FCD6-444B-B886-A7EE2D235D9B}" destId="{3B3B108A-B582-4935-8532-40159F364F2E}" srcOrd="0" destOrd="0" presId="urn:microsoft.com/office/officeart/2008/layout/AscendingPictureAccentProcess"/>
    <dgm:cxn modelId="{CE19DF1D-C909-45EB-96DB-D359E4AB81A8}" type="presParOf" srcId="{36896CF4-FCD6-444B-B886-A7EE2D235D9B}" destId="{3D0DE969-636A-4B9F-8E6E-E9FB5E33473D}" srcOrd="1" destOrd="0" presId="urn:microsoft.com/office/officeart/2008/layout/AscendingPictureAccentProcess"/>
    <dgm:cxn modelId="{6FDF2EF1-22C5-4F16-BA8C-992CECFDABD8}" type="presParOf" srcId="{3D0DE969-636A-4B9F-8E6E-E9FB5E33473D}" destId="{9AFCDEED-0AC2-43ED-B29E-EF1BD2C7EBB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108A-B582-4935-8532-40159F364F2E}">
      <dsp:nvSpPr>
        <dsp:cNvPr id="0" name=""/>
        <dsp:cNvSpPr/>
      </dsp:nvSpPr>
      <dsp:spPr>
        <a:xfrm>
          <a:off x="1656172" y="647923"/>
          <a:ext cx="4143290" cy="683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51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Шерзод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Аширбаев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ru-RU" sz="1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Инновация </a:t>
          </a:r>
          <a:r>
            <a:rPr lang="ru-RU" sz="17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Маркази</a:t>
          </a:r>
          <a:r>
            <a:rPr lang="ru-RU" sz="1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директори</a:t>
          </a:r>
          <a:endParaRPr lang="ru-RU" sz="17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9542" y="681293"/>
        <a:ext cx="4076550" cy="616843"/>
      </dsp:txXfrm>
    </dsp:sp>
    <dsp:sp modelId="{9AFCDEED-0AC2-43ED-B29E-EF1BD2C7EBB6}">
      <dsp:nvSpPr>
        <dsp:cNvPr id="0" name=""/>
        <dsp:cNvSpPr/>
      </dsp:nvSpPr>
      <dsp:spPr>
        <a:xfrm>
          <a:off x="936100" y="287885"/>
          <a:ext cx="1035636" cy="9358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108A-B582-4935-8532-40159F364F2E}">
      <dsp:nvSpPr>
        <dsp:cNvPr id="0" name=""/>
        <dsp:cNvSpPr/>
      </dsp:nvSpPr>
      <dsp:spPr>
        <a:xfrm>
          <a:off x="1689357" y="879608"/>
          <a:ext cx="4143290" cy="683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51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Шерзод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Аширбаев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ru-RU" sz="1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Инновация </a:t>
          </a:r>
          <a:r>
            <a:rPr lang="ru-RU" sz="17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Маркази</a:t>
          </a:r>
          <a:r>
            <a:rPr lang="ru-RU" sz="1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директори</a:t>
          </a:r>
          <a:endParaRPr lang="ru-RU" sz="17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2727" y="912978"/>
        <a:ext cx="4076550" cy="616843"/>
      </dsp:txXfrm>
    </dsp:sp>
    <dsp:sp modelId="{9AFCDEED-0AC2-43ED-B29E-EF1BD2C7EBB6}">
      <dsp:nvSpPr>
        <dsp:cNvPr id="0" name=""/>
        <dsp:cNvSpPr/>
      </dsp:nvSpPr>
      <dsp:spPr>
        <a:xfrm>
          <a:off x="935066" y="209586"/>
          <a:ext cx="1181734" cy="11819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46B74-5636-4661-954B-2AD90BA6B0D9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31F12-265A-4DFD-AFF4-88E71A990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4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59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69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3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Заправка -254</a:t>
            </a:r>
          </a:p>
          <a:p>
            <a:r>
              <a:rPr lang="ru-RU" dirty="0"/>
              <a:t>Ремонт </a:t>
            </a:r>
            <a:r>
              <a:rPr lang="ru-RU" dirty="0" err="1"/>
              <a:t>пр</a:t>
            </a:r>
            <a:r>
              <a:rPr lang="ru-RU" dirty="0"/>
              <a:t> -32</a:t>
            </a:r>
          </a:p>
          <a:p>
            <a:r>
              <a:rPr lang="ru-RU" dirty="0"/>
              <a:t>Ремонт картридж -47</a:t>
            </a:r>
          </a:p>
          <a:p>
            <a:r>
              <a:rPr lang="ru-RU" dirty="0"/>
              <a:t>Ремонт и </a:t>
            </a:r>
            <a:r>
              <a:rPr lang="ru-RU" dirty="0" err="1"/>
              <a:t>обслуж</a:t>
            </a:r>
            <a:r>
              <a:rPr lang="ru-RU" dirty="0"/>
              <a:t> -136</a:t>
            </a:r>
          </a:p>
          <a:p>
            <a:r>
              <a:rPr lang="ru-RU" dirty="0"/>
              <a:t>Списано всего: 33</a:t>
            </a:r>
          </a:p>
          <a:p>
            <a:r>
              <a:rPr lang="ru-RU" dirty="0"/>
              <a:t>Из них </a:t>
            </a:r>
            <a:r>
              <a:rPr lang="ru-RU" dirty="0" err="1"/>
              <a:t>пк</a:t>
            </a:r>
            <a:r>
              <a:rPr lang="ru-RU" dirty="0"/>
              <a:t> -25</a:t>
            </a:r>
          </a:p>
          <a:p>
            <a:r>
              <a:rPr lang="ru-RU" dirty="0" err="1"/>
              <a:t>Мон</a:t>
            </a:r>
            <a:r>
              <a:rPr lang="ru-RU" dirty="0"/>
              <a:t> -6</a:t>
            </a:r>
          </a:p>
          <a:p>
            <a:r>
              <a:rPr lang="en-US" dirty="0"/>
              <a:t>UPS -2</a:t>
            </a:r>
          </a:p>
          <a:p>
            <a:r>
              <a:rPr lang="en-US" dirty="0"/>
              <a:t>+ 1 </a:t>
            </a:r>
            <a:r>
              <a:rPr lang="ru-RU" dirty="0"/>
              <a:t>комп</a:t>
            </a:r>
            <a:r>
              <a:rPr lang="ru-RU" baseline="0" dirty="0"/>
              <a:t> класс для информатики, обновлении комп класса иностранных языков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2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err="1"/>
              <a:t>Яхши</a:t>
            </a:r>
            <a:r>
              <a:rPr lang="ru-RU" dirty="0"/>
              <a:t> </a:t>
            </a:r>
            <a:r>
              <a:rPr lang="ru-RU" dirty="0" err="1"/>
              <a:t>холати</a:t>
            </a:r>
            <a:r>
              <a:rPr lang="ru-RU" dirty="0"/>
              <a:t>, </a:t>
            </a:r>
            <a:r>
              <a:rPr lang="ru-RU" dirty="0" err="1"/>
              <a:t>буйрук</a:t>
            </a:r>
            <a:r>
              <a:rPr lang="ru-RU" dirty="0"/>
              <a:t>, тренинг, </a:t>
            </a:r>
            <a:r>
              <a:rPr lang="ru-RU" dirty="0" err="1"/>
              <a:t>укув</a:t>
            </a:r>
            <a:r>
              <a:rPr lang="ru-RU" dirty="0"/>
              <a:t> </a:t>
            </a:r>
            <a:r>
              <a:rPr lang="ru-RU" dirty="0" err="1"/>
              <a:t>кулланмалар</a:t>
            </a:r>
            <a:r>
              <a:rPr lang="ru-RU" dirty="0"/>
              <a:t>, методик </a:t>
            </a:r>
            <a:r>
              <a:rPr lang="ru-RU" dirty="0" err="1"/>
              <a:t>услубий</a:t>
            </a:r>
            <a:r>
              <a:rPr lang="ru-RU" baseline="0" dirty="0"/>
              <a:t> </a:t>
            </a:r>
            <a:r>
              <a:rPr lang="ru-RU" baseline="0" dirty="0" err="1"/>
              <a:t>кулланмалар</a:t>
            </a:r>
            <a:r>
              <a:rPr lang="ru-RU" baseline="0" dirty="0"/>
              <a:t>, </a:t>
            </a:r>
            <a:r>
              <a:rPr lang="ru-RU" baseline="0" dirty="0" err="1"/>
              <a:t>йурикномалар</a:t>
            </a:r>
            <a:r>
              <a:rPr lang="ru-RU" baseline="0" dirty="0"/>
              <a:t>, </a:t>
            </a:r>
            <a:r>
              <a:rPr lang="ru-RU" baseline="0" dirty="0" err="1"/>
              <a:t>видеороликлар</a:t>
            </a:r>
            <a:r>
              <a:rPr lang="ru-RU" baseline="0" dirty="0"/>
              <a:t>, индивидуальные консультации, </a:t>
            </a:r>
            <a:r>
              <a:rPr lang="ru-RU" baseline="0" dirty="0" err="1"/>
              <a:t>шароит</a:t>
            </a:r>
            <a:r>
              <a:rPr lang="ru-RU" baseline="0" dirty="0"/>
              <a:t> </a:t>
            </a:r>
            <a:r>
              <a:rPr lang="ru-RU" baseline="0" dirty="0" err="1"/>
              <a:t>яратилиши</a:t>
            </a:r>
            <a:r>
              <a:rPr lang="ru-RU" baseline="0" dirty="0"/>
              <a:t>, интернет хона + </a:t>
            </a:r>
            <a:r>
              <a:rPr lang="ru-RU" baseline="0" dirty="0" err="1"/>
              <a:t>табрик</a:t>
            </a:r>
            <a:r>
              <a:rPr lang="ru-RU" baseline="0" dirty="0"/>
              <a:t> </a:t>
            </a:r>
            <a:r>
              <a:rPr lang="ru-RU" baseline="0" dirty="0" err="1"/>
              <a:t>хаммани</a:t>
            </a:r>
            <a:endParaRPr lang="ru-RU" baseline="0" dirty="0"/>
          </a:p>
          <a:p>
            <a:pPr marL="228600" indent="-228600">
              <a:buAutoNum type="arabicPeriod"/>
            </a:pPr>
            <a:r>
              <a:rPr lang="ru-RU" baseline="0" dirty="0"/>
              <a:t>Динамический: 1. частота посещение, 2. обновление (в том числе </a:t>
            </a:r>
            <a:r>
              <a:rPr lang="ru-RU" baseline="0" dirty="0" err="1"/>
              <a:t>новоси</a:t>
            </a:r>
            <a:r>
              <a:rPr lang="ru-RU" baseline="0" dirty="0"/>
              <a:t>) , 3. загрузка полезных файлов</a:t>
            </a:r>
          </a:p>
          <a:p>
            <a:pPr marL="228600" indent="-228600">
              <a:buAutoNum type="arabicPeriod"/>
            </a:pPr>
            <a:r>
              <a:rPr lang="ru-RU" baseline="0" dirty="0"/>
              <a:t>Руководством сделанные усилия по развитию ИКТ –комп сони+73 </a:t>
            </a:r>
            <a:r>
              <a:rPr lang="ru-RU" baseline="0" dirty="0" err="1"/>
              <a:t>карор+комиссии</a:t>
            </a:r>
            <a:r>
              <a:rPr lang="ru-RU" baseline="0" dirty="0"/>
              <a:t> ------ЗАДАТЬ ВОПРОС УГАДАЙКА ))</a:t>
            </a:r>
          </a:p>
          <a:p>
            <a:pPr marL="228600" indent="-228600">
              <a:buAutoNum type="arabicPeriod"/>
            </a:pPr>
            <a:r>
              <a:rPr lang="ru-RU" baseline="0" dirty="0"/>
              <a:t>Что нас вообще нет в рейтинге </a:t>
            </a:r>
            <a:r>
              <a:rPr lang="ru-RU" baseline="0" dirty="0" err="1"/>
              <a:t>вебо</a:t>
            </a:r>
            <a:r>
              <a:rPr lang="ru-RU" baseline="0" dirty="0"/>
              <a:t>, Вопрос почему? Риторический вопрос</a:t>
            </a:r>
          </a:p>
          <a:p>
            <a:pPr marL="228600" indent="-228600">
              <a:buAutoNum type="arabicPeriod"/>
            </a:pPr>
            <a:r>
              <a:rPr lang="ru-RU" baseline="0" dirty="0"/>
              <a:t>Давайте посмотрим почему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4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/>
              <a:t>1. Обновление </a:t>
            </a:r>
            <a:r>
              <a:rPr lang="ru-RU" baseline="0" dirty="0" err="1"/>
              <a:t>вебс</a:t>
            </a:r>
            <a:r>
              <a:rPr lang="ru-RU" baseline="0" dirty="0"/>
              <a:t> </a:t>
            </a:r>
            <a:r>
              <a:rPr lang="ru-RU" baseline="0" dirty="0" err="1"/>
              <a:t>тарничек</a:t>
            </a:r>
            <a:r>
              <a:rPr lang="ru-RU" baseline="0" dirty="0"/>
              <a:t> для кафедр</a:t>
            </a:r>
          </a:p>
          <a:p>
            <a:pPr marL="228600" indent="-228600">
              <a:buAutoNum type="arabicPeriod"/>
            </a:pPr>
            <a:r>
              <a:rPr lang="ru-RU" baseline="0" dirty="0"/>
              <a:t>Пост новостей</a:t>
            </a:r>
          </a:p>
          <a:p>
            <a:pPr marL="228600" indent="-228600">
              <a:buAutoNum type="arabicPeriod"/>
            </a:pPr>
            <a:r>
              <a:rPr lang="ru-RU" baseline="0" dirty="0"/>
              <a:t>Более 60 разделов весят в админ панели (проблемы контент </a:t>
            </a:r>
            <a:r>
              <a:rPr lang="ru-RU" baseline="0" dirty="0" err="1"/>
              <a:t>менедмента</a:t>
            </a:r>
            <a:r>
              <a:rPr lang="ru-RU" baseline="0" dirty="0"/>
              <a:t>)</a:t>
            </a:r>
          </a:p>
          <a:p>
            <a:pPr marL="228600" indent="-228600">
              <a:buAutoNum type="arabicPeriod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3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err="1"/>
              <a:t>ВМнинг</a:t>
            </a:r>
            <a:r>
              <a:rPr lang="ru-RU" dirty="0"/>
              <a:t> 2014 </a:t>
            </a:r>
            <a:r>
              <a:rPr lang="ru-RU" dirty="0" err="1"/>
              <a:t>йил</a:t>
            </a:r>
            <a:r>
              <a:rPr lang="ru-RU" dirty="0"/>
              <a:t> 27 </a:t>
            </a:r>
            <a:r>
              <a:rPr lang="ru-RU" dirty="0" err="1"/>
              <a:t>мартдаги</a:t>
            </a:r>
            <a:r>
              <a:rPr lang="ru-RU" dirty="0"/>
              <a:t> «</a:t>
            </a:r>
            <a:r>
              <a:rPr lang="ru-RU" dirty="0" err="1"/>
              <a:t>Давлат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хужалик</a:t>
            </a:r>
            <a:r>
              <a:rPr lang="ru-RU" dirty="0"/>
              <a:t> </a:t>
            </a:r>
            <a:r>
              <a:rPr lang="ru-RU" dirty="0" err="1"/>
              <a:t>бошкаруви</a:t>
            </a:r>
            <a:r>
              <a:rPr lang="ru-RU" dirty="0"/>
              <a:t>, </a:t>
            </a:r>
            <a:r>
              <a:rPr lang="ru-RU" dirty="0" err="1"/>
              <a:t>махаллий</a:t>
            </a:r>
            <a:r>
              <a:rPr lang="ru-RU" dirty="0"/>
              <a:t> </a:t>
            </a:r>
            <a:r>
              <a:rPr lang="ru-RU" dirty="0" err="1"/>
              <a:t>давлат</a:t>
            </a:r>
            <a:r>
              <a:rPr lang="ru-RU" dirty="0"/>
              <a:t> </a:t>
            </a:r>
            <a:r>
              <a:rPr lang="ru-RU" dirty="0" err="1"/>
              <a:t>хокимияти</a:t>
            </a:r>
            <a:r>
              <a:rPr lang="ru-RU" dirty="0"/>
              <a:t> </a:t>
            </a:r>
            <a:r>
              <a:rPr lang="ru-RU" dirty="0" err="1"/>
              <a:t>органлари</a:t>
            </a:r>
            <a:r>
              <a:rPr lang="ru-RU" dirty="0"/>
              <a:t> </a:t>
            </a:r>
            <a:r>
              <a:rPr lang="ru-RU" dirty="0" err="1"/>
              <a:t>ходимларининг</a:t>
            </a:r>
            <a:r>
              <a:rPr lang="ru-RU" dirty="0"/>
              <a:t> </a:t>
            </a:r>
            <a:r>
              <a:rPr lang="ru-RU" dirty="0" err="1"/>
              <a:t>ахборот</a:t>
            </a:r>
            <a:r>
              <a:rPr lang="ru-RU" dirty="0"/>
              <a:t>-коммуникация </a:t>
            </a:r>
            <a:r>
              <a:rPr lang="ru-RU" dirty="0" err="1"/>
              <a:t>технологиялари</a:t>
            </a:r>
            <a:r>
              <a:rPr lang="ru-RU" dirty="0"/>
              <a:t> </a:t>
            </a:r>
            <a:r>
              <a:rPr lang="ru-RU" dirty="0" err="1"/>
              <a:t>сохаси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малакасини</a:t>
            </a:r>
            <a:r>
              <a:rPr lang="ru-RU" dirty="0"/>
              <a:t> </a:t>
            </a:r>
            <a:r>
              <a:rPr lang="ru-RU" dirty="0" err="1"/>
              <a:t>оширишга</a:t>
            </a:r>
            <a:r>
              <a:rPr lang="ru-RU" dirty="0"/>
              <a:t> </a:t>
            </a:r>
            <a:r>
              <a:rPr lang="ru-RU" dirty="0" err="1"/>
              <a:t>доир</a:t>
            </a:r>
            <a:r>
              <a:rPr lang="ru-RU" dirty="0"/>
              <a:t> </a:t>
            </a:r>
            <a:r>
              <a:rPr lang="ru-RU" dirty="0" err="1"/>
              <a:t>кушимча</a:t>
            </a:r>
            <a:r>
              <a:rPr lang="ru-RU" dirty="0"/>
              <a:t> </a:t>
            </a:r>
            <a:r>
              <a:rPr lang="ru-RU" dirty="0" err="1"/>
              <a:t>чора-тадбирлар</a:t>
            </a:r>
            <a:r>
              <a:rPr lang="ru-RU" dirty="0"/>
              <a:t> </a:t>
            </a:r>
            <a:r>
              <a:rPr lang="ru-RU" dirty="0" err="1"/>
              <a:t>тугрисида</a:t>
            </a:r>
            <a:r>
              <a:rPr lang="ru-RU" dirty="0"/>
              <a:t>» </a:t>
            </a:r>
            <a:r>
              <a:rPr lang="ru-RU" dirty="0" err="1"/>
              <a:t>ги</a:t>
            </a:r>
            <a:r>
              <a:rPr lang="ru-RU" dirty="0"/>
              <a:t> 73-сонли </a:t>
            </a:r>
            <a:r>
              <a:rPr lang="ru-RU" dirty="0" err="1"/>
              <a:t>Карори</a:t>
            </a:r>
            <a:endParaRPr lang="ru-RU" dirty="0"/>
          </a:p>
          <a:p>
            <a:pPr marL="228600" indent="-228600">
              <a:buAutoNum type="arabicPeriod"/>
            </a:pPr>
            <a:r>
              <a:rPr lang="ru-RU" dirty="0" err="1"/>
              <a:t>ВМнинг</a:t>
            </a:r>
            <a:r>
              <a:rPr lang="ru-RU" dirty="0"/>
              <a:t>  2014 </a:t>
            </a:r>
            <a:r>
              <a:rPr lang="ru-RU" dirty="0" err="1"/>
              <a:t>йил</a:t>
            </a:r>
            <a:r>
              <a:rPr lang="ru-RU" dirty="0"/>
              <a:t> 11 </a:t>
            </a:r>
            <a:r>
              <a:rPr lang="ru-RU" dirty="0" err="1"/>
              <a:t>июлдаги</a:t>
            </a:r>
            <a:r>
              <a:rPr lang="ru-RU" dirty="0"/>
              <a:t> «</a:t>
            </a:r>
            <a:r>
              <a:rPr lang="ru-RU" dirty="0" err="1"/>
              <a:t>Тошкент</a:t>
            </a:r>
            <a:r>
              <a:rPr lang="ru-RU" dirty="0"/>
              <a:t> педиатрия </a:t>
            </a:r>
            <a:r>
              <a:rPr lang="ru-RU" dirty="0" err="1"/>
              <a:t>тиббиёт</a:t>
            </a:r>
            <a:r>
              <a:rPr lang="ru-RU" dirty="0"/>
              <a:t> </a:t>
            </a:r>
            <a:r>
              <a:rPr lang="ru-RU" dirty="0" err="1"/>
              <a:t>институти</a:t>
            </a:r>
            <a:r>
              <a:rPr lang="ru-RU" dirty="0"/>
              <a:t> </a:t>
            </a:r>
            <a:r>
              <a:rPr lang="ru-RU" dirty="0" err="1"/>
              <a:t>кошида</a:t>
            </a:r>
            <a:r>
              <a:rPr lang="ru-RU" dirty="0"/>
              <a:t> </a:t>
            </a:r>
            <a:r>
              <a:rPr lang="ru-RU" dirty="0" err="1"/>
              <a:t>Вазирлар</a:t>
            </a:r>
            <a:r>
              <a:rPr lang="ru-RU" dirty="0"/>
              <a:t> </a:t>
            </a:r>
            <a:r>
              <a:rPr lang="ru-RU" dirty="0" err="1"/>
              <a:t>Махкамасининг</a:t>
            </a:r>
            <a:r>
              <a:rPr lang="ru-RU" dirty="0"/>
              <a:t> </a:t>
            </a:r>
            <a:r>
              <a:rPr lang="ru-RU" dirty="0" err="1"/>
              <a:t>Маданият</a:t>
            </a:r>
            <a:r>
              <a:rPr lang="ru-RU" dirty="0"/>
              <a:t>, </a:t>
            </a:r>
            <a:r>
              <a:rPr lang="ru-RU" dirty="0" err="1"/>
              <a:t>таълим</a:t>
            </a:r>
            <a:r>
              <a:rPr lang="ru-RU" dirty="0"/>
              <a:t>, </a:t>
            </a:r>
            <a:r>
              <a:rPr lang="ru-RU" dirty="0" err="1"/>
              <a:t>согликни</a:t>
            </a:r>
            <a:r>
              <a:rPr lang="ru-RU" dirty="0"/>
              <a:t> </a:t>
            </a:r>
            <a:r>
              <a:rPr lang="ru-RU" dirty="0" err="1"/>
              <a:t>саклаш</a:t>
            </a:r>
            <a:r>
              <a:rPr lang="ru-RU" dirty="0"/>
              <a:t> 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ижтимоий</a:t>
            </a:r>
            <a:r>
              <a:rPr lang="ru-RU" dirty="0"/>
              <a:t> </a:t>
            </a:r>
            <a:r>
              <a:rPr lang="ru-RU" dirty="0" err="1"/>
              <a:t>мухофаза</a:t>
            </a:r>
            <a:r>
              <a:rPr lang="ru-RU" dirty="0"/>
              <a:t> </a:t>
            </a:r>
            <a:r>
              <a:rPr lang="ru-RU" dirty="0" err="1"/>
              <a:t>масалалари</a:t>
            </a:r>
            <a:r>
              <a:rPr lang="ru-RU" dirty="0"/>
              <a:t> </a:t>
            </a:r>
            <a:r>
              <a:rPr lang="ru-RU" dirty="0" err="1"/>
              <a:t>комплексининг</a:t>
            </a:r>
            <a:r>
              <a:rPr lang="ru-RU" dirty="0"/>
              <a:t> </a:t>
            </a:r>
            <a:r>
              <a:rPr lang="ru-RU" dirty="0" err="1"/>
              <a:t>таянч</a:t>
            </a:r>
            <a:r>
              <a:rPr lang="ru-RU" dirty="0"/>
              <a:t> </a:t>
            </a:r>
            <a:r>
              <a:rPr lang="ru-RU" dirty="0" err="1"/>
              <a:t>укув</a:t>
            </a:r>
            <a:r>
              <a:rPr lang="ru-RU" dirty="0"/>
              <a:t> </a:t>
            </a:r>
            <a:r>
              <a:rPr lang="ru-RU" dirty="0" err="1"/>
              <a:t>марказини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этиш</a:t>
            </a:r>
            <a:r>
              <a:rPr lang="ru-RU" dirty="0"/>
              <a:t> </a:t>
            </a:r>
            <a:r>
              <a:rPr lang="ru-RU" dirty="0" err="1"/>
              <a:t>тугрисида</a:t>
            </a:r>
            <a:r>
              <a:rPr lang="ru-RU" dirty="0"/>
              <a:t>» </a:t>
            </a:r>
            <a:r>
              <a:rPr lang="ru-RU" dirty="0" err="1"/>
              <a:t>ги</a:t>
            </a:r>
            <a:r>
              <a:rPr lang="ru-RU" dirty="0"/>
              <a:t> 07-1-34- </a:t>
            </a:r>
            <a:r>
              <a:rPr lang="ru-RU" dirty="0" err="1"/>
              <a:t>сонли</a:t>
            </a:r>
            <a:r>
              <a:rPr lang="ru-RU" dirty="0"/>
              <a:t> </a:t>
            </a:r>
            <a:r>
              <a:rPr lang="ru-RU" dirty="0" err="1"/>
              <a:t>Чора-тадбирлар</a:t>
            </a:r>
            <a:r>
              <a:rPr lang="ru-RU" dirty="0"/>
              <a:t> </a:t>
            </a:r>
            <a:r>
              <a:rPr lang="ru-RU" dirty="0" err="1"/>
              <a:t>режаси</a:t>
            </a:r>
            <a:endParaRPr lang="ru-RU" dirty="0"/>
          </a:p>
          <a:p>
            <a:pPr marL="228600" indent="-228600">
              <a:buAutoNum type="arabicPeriod"/>
            </a:pPr>
            <a:r>
              <a:rPr lang="ru-RU" dirty="0" err="1"/>
              <a:t>ССВнинг</a:t>
            </a:r>
            <a:r>
              <a:rPr lang="ru-RU" dirty="0"/>
              <a:t> 2014 </a:t>
            </a:r>
            <a:r>
              <a:rPr lang="ru-RU" dirty="0" err="1"/>
              <a:t>йил</a:t>
            </a:r>
            <a:r>
              <a:rPr lang="ru-RU" dirty="0"/>
              <a:t> 15 </a:t>
            </a:r>
            <a:r>
              <a:rPr lang="ru-RU" dirty="0" err="1"/>
              <a:t>июлдаги</a:t>
            </a:r>
            <a:r>
              <a:rPr lang="ru-RU" dirty="0"/>
              <a:t> 247-сонли «</a:t>
            </a:r>
            <a:r>
              <a:rPr lang="ru-RU" dirty="0" err="1"/>
              <a:t>Тошкент</a:t>
            </a:r>
            <a:r>
              <a:rPr lang="ru-RU" dirty="0"/>
              <a:t> педиатрия </a:t>
            </a:r>
            <a:r>
              <a:rPr lang="ru-RU" dirty="0" err="1"/>
              <a:t>тиббиёт</a:t>
            </a:r>
            <a:r>
              <a:rPr lang="ru-RU" dirty="0"/>
              <a:t> </a:t>
            </a:r>
            <a:r>
              <a:rPr lang="ru-RU" dirty="0" err="1"/>
              <a:t>институти</a:t>
            </a:r>
            <a:r>
              <a:rPr lang="ru-RU" dirty="0"/>
              <a:t> </a:t>
            </a:r>
            <a:r>
              <a:rPr lang="ru-RU" dirty="0" err="1"/>
              <a:t>кошида</a:t>
            </a:r>
            <a:r>
              <a:rPr lang="ru-RU" dirty="0"/>
              <a:t> </a:t>
            </a:r>
            <a:r>
              <a:rPr lang="ru-RU" dirty="0" err="1"/>
              <a:t>Вазирлар</a:t>
            </a:r>
            <a:r>
              <a:rPr lang="ru-RU" dirty="0"/>
              <a:t> </a:t>
            </a:r>
            <a:r>
              <a:rPr lang="ru-RU" dirty="0" err="1"/>
              <a:t>Махкамасининг</a:t>
            </a:r>
            <a:r>
              <a:rPr lang="ru-RU" dirty="0"/>
              <a:t> </a:t>
            </a:r>
            <a:r>
              <a:rPr lang="ru-RU" dirty="0" err="1"/>
              <a:t>Маданият</a:t>
            </a:r>
            <a:r>
              <a:rPr lang="ru-RU" dirty="0"/>
              <a:t>, </a:t>
            </a:r>
            <a:r>
              <a:rPr lang="ru-RU" dirty="0" err="1"/>
              <a:t>таълим</a:t>
            </a:r>
            <a:r>
              <a:rPr lang="ru-RU" dirty="0"/>
              <a:t>, </a:t>
            </a:r>
            <a:r>
              <a:rPr lang="ru-RU" dirty="0" err="1"/>
              <a:t>согликни</a:t>
            </a:r>
            <a:r>
              <a:rPr lang="ru-RU" dirty="0"/>
              <a:t> </a:t>
            </a:r>
            <a:r>
              <a:rPr lang="ru-RU" dirty="0" err="1"/>
              <a:t>саклаш</a:t>
            </a:r>
            <a:r>
              <a:rPr lang="ru-RU" dirty="0"/>
              <a:t> 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ижтимоий</a:t>
            </a:r>
            <a:r>
              <a:rPr lang="ru-RU" dirty="0"/>
              <a:t> </a:t>
            </a:r>
            <a:r>
              <a:rPr lang="ru-RU" dirty="0" err="1"/>
              <a:t>мухофаза</a:t>
            </a:r>
            <a:r>
              <a:rPr lang="ru-RU" dirty="0"/>
              <a:t> </a:t>
            </a:r>
            <a:r>
              <a:rPr lang="ru-RU" dirty="0" err="1"/>
              <a:t>масалалари</a:t>
            </a:r>
            <a:r>
              <a:rPr lang="ru-RU" dirty="0"/>
              <a:t> </a:t>
            </a:r>
            <a:r>
              <a:rPr lang="ru-RU" dirty="0" err="1"/>
              <a:t>комплексининг</a:t>
            </a:r>
            <a:r>
              <a:rPr lang="ru-RU" dirty="0"/>
              <a:t> </a:t>
            </a:r>
            <a:r>
              <a:rPr lang="ru-RU" dirty="0" err="1"/>
              <a:t>таянч</a:t>
            </a:r>
            <a:r>
              <a:rPr lang="ru-RU" dirty="0"/>
              <a:t> </a:t>
            </a:r>
            <a:r>
              <a:rPr lang="ru-RU" dirty="0" err="1"/>
              <a:t>укув</a:t>
            </a:r>
            <a:r>
              <a:rPr lang="ru-RU" dirty="0"/>
              <a:t> </a:t>
            </a:r>
            <a:r>
              <a:rPr lang="ru-RU" dirty="0" err="1"/>
              <a:t>марказини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этиш</a:t>
            </a:r>
            <a:r>
              <a:rPr lang="ru-RU" dirty="0"/>
              <a:t> </a:t>
            </a:r>
            <a:r>
              <a:rPr lang="ru-RU" dirty="0" err="1"/>
              <a:t>тугрисида</a:t>
            </a:r>
            <a:r>
              <a:rPr lang="ru-RU" dirty="0"/>
              <a:t>»  </a:t>
            </a:r>
            <a:r>
              <a:rPr lang="ru-RU" dirty="0" err="1"/>
              <a:t>буйруги</a:t>
            </a:r>
            <a:endParaRPr lang="ru-RU" dirty="0"/>
          </a:p>
          <a:p>
            <a:pPr marL="228600" indent="-228600">
              <a:buAutoNum type="arabicPeriod"/>
            </a:pPr>
            <a:r>
              <a:rPr lang="ru-RU" dirty="0" err="1"/>
              <a:t>ТошПТИнинг</a:t>
            </a:r>
            <a:r>
              <a:rPr lang="ru-RU" dirty="0"/>
              <a:t> 2014 </a:t>
            </a:r>
            <a:r>
              <a:rPr lang="ru-RU" dirty="0" err="1"/>
              <a:t>йил</a:t>
            </a:r>
            <a:r>
              <a:rPr lang="ru-RU" dirty="0"/>
              <a:t> 17 </a:t>
            </a:r>
            <a:r>
              <a:rPr lang="ru-RU" dirty="0" err="1"/>
              <a:t>октябрдаги</a:t>
            </a:r>
            <a:r>
              <a:rPr lang="ru-RU" dirty="0"/>
              <a:t> «</a:t>
            </a:r>
            <a:r>
              <a:rPr lang="ru-RU" dirty="0" err="1"/>
              <a:t>ТошПТИ</a:t>
            </a:r>
            <a:r>
              <a:rPr lang="ru-RU" dirty="0"/>
              <a:t> Инновация </a:t>
            </a:r>
            <a:r>
              <a:rPr lang="ru-RU" dirty="0" err="1"/>
              <a:t>Маркази</a:t>
            </a:r>
            <a:r>
              <a:rPr lang="ru-RU" dirty="0"/>
              <a:t> </a:t>
            </a:r>
            <a:r>
              <a:rPr lang="ru-RU" dirty="0" err="1"/>
              <a:t>кошида</a:t>
            </a:r>
            <a:r>
              <a:rPr lang="ru-RU" dirty="0"/>
              <a:t> </a:t>
            </a:r>
            <a:r>
              <a:rPr lang="ru-RU" dirty="0" err="1"/>
              <a:t>Вазирлар</a:t>
            </a:r>
            <a:r>
              <a:rPr lang="ru-RU" dirty="0"/>
              <a:t> </a:t>
            </a:r>
            <a:r>
              <a:rPr lang="ru-RU" dirty="0" err="1"/>
              <a:t>Махкамасининг</a:t>
            </a:r>
            <a:r>
              <a:rPr lang="ru-RU" dirty="0"/>
              <a:t> </a:t>
            </a:r>
            <a:r>
              <a:rPr lang="ru-RU" dirty="0" err="1"/>
              <a:t>Маданият</a:t>
            </a:r>
            <a:r>
              <a:rPr lang="ru-RU" dirty="0"/>
              <a:t>, </a:t>
            </a:r>
            <a:r>
              <a:rPr lang="ru-RU" dirty="0" err="1"/>
              <a:t>таълим</a:t>
            </a:r>
            <a:r>
              <a:rPr lang="ru-RU" dirty="0"/>
              <a:t>, </a:t>
            </a:r>
            <a:r>
              <a:rPr lang="ru-RU" dirty="0" err="1"/>
              <a:t>согликни</a:t>
            </a:r>
            <a:r>
              <a:rPr lang="ru-RU" dirty="0"/>
              <a:t> </a:t>
            </a:r>
            <a:r>
              <a:rPr lang="ru-RU" dirty="0" err="1"/>
              <a:t>саклаш</a:t>
            </a:r>
            <a:r>
              <a:rPr lang="ru-RU" dirty="0"/>
              <a:t> 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ижтимоий</a:t>
            </a:r>
            <a:r>
              <a:rPr lang="ru-RU" dirty="0"/>
              <a:t> </a:t>
            </a:r>
            <a:r>
              <a:rPr lang="ru-RU" dirty="0" err="1"/>
              <a:t>мухофаза</a:t>
            </a:r>
            <a:r>
              <a:rPr lang="ru-RU" dirty="0"/>
              <a:t> </a:t>
            </a:r>
            <a:r>
              <a:rPr lang="ru-RU" dirty="0" err="1"/>
              <a:t>масалалари</a:t>
            </a:r>
            <a:r>
              <a:rPr lang="ru-RU" dirty="0"/>
              <a:t> </a:t>
            </a:r>
            <a:r>
              <a:rPr lang="ru-RU" dirty="0" err="1"/>
              <a:t>комплексининг</a:t>
            </a:r>
            <a:r>
              <a:rPr lang="ru-RU" dirty="0"/>
              <a:t> </a:t>
            </a:r>
            <a:r>
              <a:rPr lang="ru-RU" dirty="0" err="1"/>
              <a:t>таянч</a:t>
            </a:r>
            <a:r>
              <a:rPr lang="ru-RU" dirty="0"/>
              <a:t> </a:t>
            </a:r>
            <a:r>
              <a:rPr lang="ru-RU" dirty="0" err="1"/>
              <a:t>укув</a:t>
            </a:r>
            <a:r>
              <a:rPr lang="ru-RU" dirty="0"/>
              <a:t> </a:t>
            </a:r>
            <a:r>
              <a:rPr lang="ru-RU" dirty="0" err="1"/>
              <a:t>марказини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этиш</a:t>
            </a:r>
            <a:r>
              <a:rPr lang="ru-RU" dirty="0"/>
              <a:t> </a:t>
            </a:r>
            <a:r>
              <a:rPr lang="ru-RU" dirty="0" err="1"/>
              <a:t>тугрисида</a:t>
            </a:r>
            <a:r>
              <a:rPr lang="ru-RU" dirty="0"/>
              <a:t>» 377-сонли </a:t>
            </a:r>
            <a:r>
              <a:rPr lang="ru-RU" dirty="0" err="1"/>
              <a:t>буйруги</a:t>
            </a:r>
            <a:r>
              <a:rPr lang="ru-RU" dirty="0"/>
              <a:t> </a:t>
            </a:r>
          </a:p>
          <a:p>
            <a:pPr marL="228600" indent="-228600">
              <a:buAutoNum type="arabicPeriod"/>
            </a:pPr>
            <a:r>
              <a:rPr lang="ru-RU" dirty="0"/>
              <a:t>5. </a:t>
            </a:r>
            <a:r>
              <a:rPr lang="en-US" b="1" dirty="0" err="1"/>
              <a:t>Aloqa</a:t>
            </a:r>
            <a:r>
              <a:rPr lang="en-US" b="1" dirty="0"/>
              <a:t>, </a:t>
            </a:r>
            <a:r>
              <a:rPr lang="en-US" b="1" dirty="0" err="1"/>
              <a:t>axborotlashtirish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telekommunikatsiya</a:t>
            </a:r>
            <a:r>
              <a:rPr lang="en-US" b="1" dirty="0"/>
              <a:t> </a:t>
            </a:r>
            <a:r>
              <a:rPr lang="en-US" b="1" dirty="0" err="1"/>
              <a:t>texnologiyalari</a:t>
            </a:r>
            <a:r>
              <a:rPr lang="en-US" b="1" dirty="0"/>
              <a:t> </a:t>
            </a:r>
            <a:r>
              <a:rPr lang="en-US" b="1" dirty="0" err="1"/>
              <a:t>sohasida</a:t>
            </a:r>
            <a:r>
              <a:rPr lang="en-US" b="1" dirty="0"/>
              <a:t> </a:t>
            </a:r>
            <a:r>
              <a:rPr lang="en-US" b="1" dirty="0" err="1"/>
              <a:t>nazorat</a:t>
            </a:r>
            <a:r>
              <a:rPr lang="en-US" b="1" dirty="0"/>
              <a:t> </a:t>
            </a:r>
            <a:r>
              <a:rPr lang="en-US" b="1" dirty="0" err="1"/>
              <a:t>bo'yicha</a:t>
            </a:r>
            <a:r>
              <a:rPr lang="en-US" b="1" dirty="0"/>
              <a:t> </a:t>
            </a:r>
            <a:r>
              <a:rPr lang="en-US" b="1" dirty="0" err="1"/>
              <a:t>davlat</a:t>
            </a:r>
            <a:r>
              <a:rPr lang="en-US" b="1" dirty="0"/>
              <a:t> </a:t>
            </a:r>
            <a:r>
              <a:rPr lang="en-US" b="1" dirty="0" err="1"/>
              <a:t>inspektsiyasi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1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7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0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8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31F12-265A-4DFD-AFF4-88E71A990D3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3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>
              <a:gd name="T0" fmla="*/ 0 w 5767"/>
              <a:gd name="T1" fmla="*/ 1760 h 2127"/>
              <a:gd name="T2" fmla="*/ 5767 w 5767"/>
              <a:gd name="T3" fmla="*/ 0 h 2127"/>
              <a:gd name="T4" fmla="*/ 5760 w 5767"/>
              <a:gd name="T5" fmla="*/ 2127 h 2127"/>
              <a:gd name="T6" fmla="*/ 0 w 5767"/>
              <a:gd name="T7" fmla="*/ 2127 h 2127"/>
              <a:gd name="T8" fmla="*/ 0 w 5767"/>
              <a:gd name="T9" fmla="*/ 1760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0679B02D-6F30-4831-8D00-21B83B46889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C20F7-0CFE-4805-B6B8-1A9A9038A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34A62-769F-4E0A-9329-325D947C8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64A5737-EDDE-4EA1-B0FA-9C209F663B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200" b="0"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037D4B25-A608-4BC6-9078-AECA586FAF9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0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273BB-1781-4C3A-9B18-E262F2031B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711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E998B-13B4-4927-99BD-915BAB4648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06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65F7A-96E4-4872-9BA6-69E02C743E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462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26E62-139F-4B0B-87F3-6CB6E24808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4106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8ECC-AE94-4A99-A636-C1FC11DFEA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295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1386D-0CFA-4690-999A-CD323C9135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326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D77E0-9384-459C-A87B-4698E649A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2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7C8C3-6929-4A3D-9C76-D6F8B2E931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688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232F1-AFCC-459B-80D6-F47A664DC6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2688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3231F-F3B7-4D1D-A0EA-4E6B5B8C69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3696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77EC-E3D9-424E-8CE7-9EB5F63F5D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1362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CCB165E-00D5-460F-AD32-9F7470A9AC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365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A372D37-5317-40EB-9DE5-E4F020B128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21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C1F51-912E-4B29-B13B-5413AE55B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9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DB6A4-176F-4133-A143-F24A9A49C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6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FE9D9-8342-4DFC-9BEE-BE7F55CB5E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6DE7D-173C-41DF-B75E-BD625431A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7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A8EB-8F98-4E2B-8EA8-659A4D860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1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7584-4FF9-4427-A7DC-C4AA143FE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1469A-1D26-48C7-901E-464D7A1A6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Image" r:id="rId15" imgW="13003175" imgH="1612698" progId="">
                  <p:embed/>
                </p:oleObj>
              </mc:Choice>
              <mc:Fallback>
                <p:oleObj name="Image" r:id="rId15" imgW="13003175" imgH="1612698" progId="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99D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732FB5-938A-4010-BC7D-D2AFE7FB7F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FC77A5F3-52AF-4268-A3FD-4170188B324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17292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shpmi.uz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shpmi.u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95536" y="404124"/>
            <a:ext cx="8229600" cy="56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 err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Тошкент</a:t>
            </a:r>
            <a:r>
              <a:rPr lang="ru-RU" sz="2400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Педиатрия </a:t>
            </a:r>
            <a:r>
              <a:rPr lang="ru-RU" sz="2400" dirty="0" err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Тиббиёт</a:t>
            </a:r>
            <a:r>
              <a:rPr lang="ru-RU" sz="2400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Институти</a:t>
            </a:r>
            <a:endParaRPr lang="en-US" sz="1400" dirty="0">
              <a:ln w="12700">
                <a:solidFill>
                  <a:srgbClr val="00206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2448303"/>
              </p:ext>
            </p:extLst>
          </p:nvPr>
        </p:nvGraphicFramePr>
        <p:xfrm>
          <a:off x="3203848" y="5229200"/>
          <a:ext cx="5832648" cy="177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1" descr="LOGO_TashPM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70790" cy="994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17603" y="1279606"/>
            <a:ext cx="8586673" cy="15846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Ўзбекистон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Республикаси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Президентининг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мартдаги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1730-сонли  «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Ахборот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-коммуникация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технологияларини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ривожлантириш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тадбиқ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этиш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Қарори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асосида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ТошПТИда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оширилган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ишлар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ютуқ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камчиликлар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0251"/>
            <a:ext cx="1097841" cy="1097841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3816" y="3884718"/>
            <a:ext cx="2627784" cy="1690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673180">
            <a:off x="6946407" y="3805270"/>
            <a:ext cx="1919950" cy="129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681080">
            <a:off x="2095069" y="5478206"/>
            <a:ext cx="1579592" cy="1085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56" y="5472218"/>
            <a:ext cx="1097841" cy="1097841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27731" y="117792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uz-Cyrl-UZ" sz="2000" b="1" dirty="0">
                <a:cs typeface="Arial" pitchFamily="34" charset="0"/>
              </a:rPr>
              <a:t>Жисмоний ва юридик шахсларга, </a:t>
            </a:r>
            <a:r>
              <a:rPr lang="en-US" sz="2000" b="1" dirty="0">
                <a:cs typeface="Arial" pitchFamily="34" charset="0"/>
              </a:rPr>
              <a:t>a</a:t>
            </a:r>
            <a:r>
              <a:rPr lang="uz-Cyrl-UZ" sz="2000" b="1" dirty="0">
                <a:cs typeface="Arial" pitchFamily="34" charset="0"/>
              </a:rPr>
              <a:t>битурентларга, талабаларга, профессор ўқитувчиларга, илмий ходимларга мўлжалланган </a:t>
            </a:r>
          </a:p>
          <a:p>
            <a:pPr algn="ctr"/>
            <a:r>
              <a:rPr lang="ru-RU" sz="2000" b="1" u="sng" dirty="0">
                <a:cs typeface="Arial" pitchFamily="34" charset="0"/>
              </a:rPr>
              <a:t>8та</a:t>
            </a:r>
            <a:r>
              <a:rPr lang="ru-RU" sz="2000" b="1" dirty="0">
                <a:cs typeface="Arial" pitchFamily="34" charset="0"/>
              </a:rPr>
              <a:t> </a:t>
            </a:r>
            <a:r>
              <a:rPr lang="ru-RU" sz="2000" b="1" dirty="0" err="1">
                <a:cs typeface="Arial" pitchFamily="34" charset="0"/>
              </a:rPr>
              <a:t>интерактив</a:t>
            </a:r>
            <a:r>
              <a:rPr lang="ru-RU" sz="2000" b="1" dirty="0">
                <a:cs typeface="Arial" pitchFamily="34" charset="0"/>
              </a:rPr>
              <a:t> </a:t>
            </a:r>
            <a:r>
              <a:rPr lang="ru-RU" sz="2000" b="1" dirty="0" err="1">
                <a:cs typeface="Arial" pitchFamily="34" charset="0"/>
              </a:rPr>
              <a:t>хизматлар</a:t>
            </a:r>
            <a:r>
              <a:rPr lang="ru-RU" sz="2000" b="1" dirty="0">
                <a:cs typeface="Arial" pitchFamily="34" charset="0"/>
              </a:rPr>
              <a:t> </a:t>
            </a:r>
            <a:r>
              <a:rPr lang="ru-RU" sz="2000" b="1" dirty="0" err="1">
                <a:cs typeface="Arial" pitchFamily="34" charset="0"/>
              </a:rPr>
              <a:t>жорий</a:t>
            </a:r>
            <a:r>
              <a:rPr lang="ru-RU" sz="2000" b="1" dirty="0">
                <a:cs typeface="Arial" pitchFamily="34" charset="0"/>
              </a:rPr>
              <a:t> </a:t>
            </a:r>
            <a:r>
              <a:rPr lang="ru-RU" sz="2000" b="1" dirty="0" err="1">
                <a:cs typeface="Arial" pitchFamily="34" charset="0"/>
              </a:rPr>
              <a:t>этилган</a:t>
            </a:r>
            <a:r>
              <a:rPr lang="ru-RU" sz="2000" b="1" dirty="0">
                <a:cs typeface="Arial" pitchFamily="34" charset="0"/>
              </a:rPr>
              <a:t>.</a:t>
            </a:r>
          </a:p>
          <a:p>
            <a:pPr eaLnBrk="1" hangingPunct="1"/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106296" y="133472"/>
            <a:ext cx="8986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ТошПТИ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MY.TASHPMI.UZ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интерактив хизматлар портали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2" y="3789040"/>
            <a:ext cx="2559964" cy="15121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2534">
            <a:off x="3085728" y="2873719"/>
            <a:ext cx="2736304" cy="2615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2467" y="3645024"/>
            <a:ext cx="3076703" cy="258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9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438849" y="1039847"/>
            <a:ext cx="824440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Жисмоний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юридик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шахсларга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uz-Cyrl-U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битурентларга, талабаларга, профессор ўқитувчиларга, илмий ходимларга фойдали бўлган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8та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интерактив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хизматлар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жорий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этилган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Фуқаролар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жумладан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абитур</a:t>
            </a:r>
            <a:r>
              <a:rPr lang="uz-Cyrl-U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ие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нт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талаба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мурожаатларини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абул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кўриб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чиқиш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Cyrl-U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хизматлар юзасидан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жараёнларни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мониторинг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қилиш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тизими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Ректор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виртуал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қабули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z-Cyrl-U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Интерактив хизматлар ёрдамида самарали ва тезкор натижа олиш имконини беради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107504" y="-50775"/>
            <a:ext cx="89070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ТошПТИ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MY.TASHPMI.UZ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интерактив хизматлар портали вазифалари ва имкониятлари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622269" y="3789040"/>
            <a:ext cx="7877567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  </a:t>
            </a:r>
            <a:r>
              <a:rPr lang="ru-RU" sz="1600" b="1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Жорий</a:t>
            </a:r>
            <a:r>
              <a:rPr lang="ru-RU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этилган</a:t>
            </a:r>
            <a:r>
              <a:rPr lang="ru-RU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интерактив</a:t>
            </a:r>
            <a:r>
              <a:rPr lang="ru-RU" sz="1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хизматлар</a:t>
            </a:r>
            <a:endParaRPr lang="ru-RU" sz="16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 eaLnBrk="1" hangingPunct="1"/>
            <a:endParaRPr lang="ru-RU" sz="15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z-Cyrl-UZ" sz="1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Ректор виртуал қабулихонаси (Мурожаат юбориш, Ректорга мурожаат) хизмати;</a:t>
            </a:r>
          </a:p>
          <a:p>
            <a:pPr marL="457200" indent="-457200">
              <a:buFont typeface="+mj-lt"/>
              <a:buAutoNum type="arabicPeriod"/>
            </a:pPr>
            <a:r>
              <a:rPr lang="uz-Cyrl-UZ" sz="1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Ўқишга қабул ҳужжатларни мувофиқлигини текшириш (бакалавриат, магистратура, клиник ординатура) хизмати;</a:t>
            </a:r>
          </a:p>
          <a:p>
            <a:pPr marL="457200" indent="-457200">
              <a:buFont typeface="+mj-lt"/>
              <a:buAutoNum type="arabicPeriod"/>
            </a:pPr>
            <a:r>
              <a:rPr lang="uz-Cyrl-UZ" sz="1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Дипломни текшириш хизмати;</a:t>
            </a:r>
          </a:p>
          <a:p>
            <a:pPr marL="457200" indent="-457200">
              <a:buFont typeface="+mj-lt"/>
              <a:buAutoNum type="arabicPeriod"/>
            </a:pPr>
            <a:r>
              <a:rPr lang="uz-Cyrl-UZ" sz="1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Электрон кутубхона каталоги хизмати;</a:t>
            </a:r>
          </a:p>
          <a:p>
            <a:pPr marL="457200" indent="-457200">
              <a:buFont typeface="+mj-lt"/>
              <a:buAutoNum type="arabicPeriod"/>
            </a:pPr>
            <a:r>
              <a:rPr lang="uz-Cyrl-UZ" sz="1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Дарс жадвали хизмати;</a:t>
            </a:r>
          </a:p>
          <a:p>
            <a:pPr marL="457200" indent="-457200">
              <a:buFont typeface="+mj-lt"/>
              <a:buAutoNum type="arabicPeriod"/>
            </a:pPr>
            <a:r>
              <a:rPr lang="uz-Cyrl-UZ" sz="1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Ўқув режа хизмати;</a:t>
            </a:r>
          </a:p>
          <a:p>
            <a:pPr marL="457200" indent="-457200">
              <a:buFont typeface="+mj-lt"/>
              <a:buAutoNum type="arabicPeriod"/>
            </a:pPr>
            <a:r>
              <a:rPr lang="uz-Cyrl-UZ" sz="1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Семинар ва конферециялар хизмати.</a:t>
            </a:r>
            <a:endParaRPr lang="en-US" sz="16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z-Cyrl-UZ" sz="1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Бўш иш ўринлари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 журнал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структураси</a:t>
            </a:r>
            <a:endParaRPr lang="en-US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8704" l="0" r="100000">
                        <a14:foregroundMark x1="41528" y1="7222" x2="41528" y2="7222"/>
                        <a14:foregroundMark x1="42361" y1="14444" x2="42361" y2="14444"/>
                        <a14:foregroundMark x1="43750" y1="27778" x2="43750" y2="27778"/>
                        <a14:foregroundMark x1="42778" y1="24259" x2="42778" y2="24259"/>
                        <a14:foregroundMark x1="45139" y1="44630" x2="45139" y2="44630"/>
                        <a14:foregroundMark x1="45972" y1="60741" x2="45972" y2="62037"/>
                        <a14:foregroundMark x1="43056" y1="39259" x2="43056" y2="39259"/>
                        <a14:foregroundMark x1="45278" y1="51667" x2="45278" y2="51667"/>
                        <a14:foregroundMark x1="44306" y1="41296" x2="44306" y2="41296"/>
                        <a14:foregroundMark x1="43611" y1="35741" x2="43611" y2="35741"/>
                        <a14:foregroundMark x1="42361" y1="19074" x2="42361" y2="19074"/>
                        <a14:foregroundMark x1="43056" y1="22037" x2="43056" y2="22037"/>
                        <a14:backgroundMark x1="98611" y1="26111" x2="98611" y2="26111"/>
                        <a14:backgroundMark x1="91944" y1="32593" x2="91944" y2="3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0338"/>
            <a:ext cx="1403648" cy="1052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39690" cy="5328592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896" y="1556792"/>
            <a:ext cx="5256584" cy="1224135"/>
          </a:xfrm>
        </p:spPr>
        <p:txBody>
          <a:bodyPr/>
          <a:lstStyle/>
          <a:p>
            <a:pPr marL="0" indent="0" algn="ctr">
              <a:buClr>
                <a:schemeClr val="tx1"/>
              </a:buClr>
              <a:buSzPct val="90000"/>
              <a:buNone/>
            </a:pP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Интернет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ва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altLang="ru-RU" sz="1800" b="1" dirty="0" err="1">
                <a:solidFill>
                  <a:schemeClr val="tx2">
                    <a:lumMod val="25000"/>
                  </a:schemeClr>
                </a:solidFill>
              </a:rPr>
              <a:t>Tas</a:t>
            </a:r>
            <a:r>
              <a:rPr lang="en-US" altLang="ru-RU" sz="1800" b="1" dirty="0">
                <a:solidFill>
                  <a:schemeClr val="tx2">
                    <a:lumMod val="25000"/>
                  </a:schemeClr>
                </a:solidFill>
              </a:rPr>
              <a:t>-IX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тармогига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уланган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барча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воситаларда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интернет браузер 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оркали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ЭЖга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уланиш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ва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фойдаланиш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</a:rPr>
              <a:t>мумкин</a:t>
            </a:r>
            <a:endParaRPr lang="en-US" altLang="ru-RU" sz="1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 журнал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иштирокчилари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хакида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маълумот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</a:t>
            </a:r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укув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йили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семестри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буйича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8704" l="0" r="100000">
                        <a14:foregroundMark x1="41528" y1="7222" x2="41528" y2="7222"/>
                        <a14:foregroundMark x1="42361" y1="14444" x2="42361" y2="14444"/>
                        <a14:foregroundMark x1="43750" y1="27778" x2="43750" y2="27778"/>
                        <a14:foregroundMark x1="42778" y1="24259" x2="42778" y2="24259"/>
                        <a14:foregroundMark x1="45139" y1="44630" x2="45139" y2="44630"/>
                        <a14:foregroundMark x1="45972" y1="60741" x2="45972" y2="62037"/>
                        <a14:foregroundMark x1="43056" y1="39259" x2="43056" y2="39259"/>
                        <a14:foregroundMark x1="45278" y1="51667" x2="45278" y2="51667"/>
                        <a14:foregroundMark x1="44306" y1="41296" x2="44306" y2="41296"/>
                        <a14:foregroundMark x1="43611" y1="35741" x2="43611" y2="35741"/>
                        <a14:foregroundMark x1="42361" y1="19074" x2="42361" y2="19074"/>
                        <a14:foregroundMark x1="43056" y1="22037" x2="43056" y2="22037"/>
                        <a14:backgroundMark x1="98611" y1="26111" x2="98611" y2="26111"/>
                        <a14:backgroundMark x1="91944" y1="32593" x2="91944" y2="3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0338"/>
            <a:ext cx="1403648" cy="10527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0593"/>
              </p:ext>
            </p:extLst>
          </p:nvPr>
        </p:nvGraphicFramePr>
        <p:xfrm>
          <a:off x="539552" y="1412776"/>
          <a:ext cx="8280920" cy="7175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631225569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624466595"/>
                    </a:ext>
                  </a:extLst>
                </a:gridCol>
                <a:gridCol w="3658120">
                  <a:extLst>
                    <a:ext uri="{9D8B030D-6E8A-4147-A177-3AD203B41FA5}">
                      <a16:colId xmlns:a16="http://schemas.microsoft.com/office/drawing/2014/main" val="2130027498"/>
                    </a:ext>
                  </a:extLst>
                </a:gridCol>
              </a:tblGrid>
              <a:tr h="7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I-ПЕДИАТРИЯ ФАКУЛТЕТИ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II-ПЕДИАТРИЯ ФАКУЛТЕТИ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ТИББИЙ ПЕДАГОГИК ВА ДАВОЛАШ ИШИ ФАКУЛТЕТИ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29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37141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925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45584" y="1074222"/>
            <a:ext cx="5016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Кафедра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курслар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сони (1-3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курслар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буйича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784" y="2101968"/>
            <a:ext cx="8398688" cy="1380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ТошПТИ асосий биносида –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та Кафедра ва курслар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ТошПТИ асосий биносидан ташкарида 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Кафедра ва курслар,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 жумладан: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таси ТошПТИ поликлиникасида (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Болалар пропедевтикаси касалликлари,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Микробиология, иммунология, вирусология,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Ўзбек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рус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лотин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тиллари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таси ТошПТИ академик лицейида (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Ички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касалликлар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пропедевтикаси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Ҳарбий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фуқаролар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мудофааси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жисмоний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тарбия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врачлар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назорати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хамда 1 таси Тошкент шахар 7-сонли шахар шифохонасида (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Умумий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хирургия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73364"/>
              </p:ext>
            </p:extLst>
          </p:nvPr>
        </p:nvGraphicFramePr>
        <p:xfrm>
          <a:off x="539552" y="3647553"/>
          <a:ext cx="8280920" cy="71755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93957">
                  <a:extLst>
                    <a:ext uri="{9D8B030D-6E8A-4147-A177-3AD203B41FA5}">
                      <a16:colId xmlns:a16="http://schemas.microsoft.com/office/drawing/2014/main" val="2309711026"/>
                    </a:ext>
                  </a:extLst>
                </a:gridCol>
                <a:gridCol w="2689971">
                  <a:extLst>
                    <a:ext uri="{9D8B030D-6E8A-4147-A177-3AD203B41FA5}">
                      <a16:colId xmlns:a16="http://schemas.microsoft.com/office/drawing/2014/main" val="474126487"/>
                    </a:ext>
                  </a:extLst>
                </a:gridCol>
                <a:gridCol w="2796992">
                  <a:extLst>
                    <a:ext uri="{9D8B030D-6E8A-4147-A177-3AD203B41FA5}">
                      <a16:colId xmlns:a16="http://schemas.microsoft.com/office/drawing/2014/main" val="3159933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I-ПЕДИАТРИЯ</a:t>
                      </a:r>
                      <a:r>
                        <a:rPr lang="ru-RU" sz="1100" dirty="0">
                          <a:effectLst/>
                        </a:rPr>
                        <a:t> ФАКУЛТЕТИ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II-ПЕДИАТРИЯ ФАКУЛТЕТИ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ТИББИЙ ПЕДАГОГИК ВА ДАВОЛАШ ИШИ ФАКУЛТЕТИ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485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61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0" dirty="0">
                          <a:effectLst/>
                        </a:rPr>
                        <a:t>50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88025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solidFill>
                            <a:srgbClr val="002060"/>
                          </a:solidFill>
                          <a:effectLst/>
                        </a:rPr>
                        <a:t>134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9541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45449" y="3306470"/>
            <a:ext cx="5469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Профессор-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укитувчилар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сони (1-3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курслар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буйича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1402" y="4314582"/>
            <a:ext cx="2820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Талабалар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сони (1-3 курс)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15756"/>
              </p:ext>
            </p:extLst>
          </p:nvPr>
        </p:nvGraphicFramePr>
        <p:xfrm>
          <a:off x="539552" y="4692301"/>
          <a:ext cx="8280920" cy="8969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76211">
                  <a:extLst>
                    <a:ext uri="{9D8B030D-6E8A-4147-A177-3AD203B41FA5}">
                      <a16:colId xmlns:a16="http://schemas.microsoft.com/office/drawing/2014/main" val="2256612722"/>
                    </a:ext>
                  </a:extLst>
                </a:gridCol>
                <a:gridCol w="2075325">
                  <a:extLst>
                    <a:ext uri="{9D8B030D-6E8A-4147-A177-3AD203B41FA5}">
                      <a16:colId xmlns:a16="http://schemas.microsoft.com/office/drawing/2014/main" val="1583244129"/>
                    </a:ext>
                  </a:extLst>
                </a:gridCol>
                <a:gridCol w="2058489">
                  <a:extLst>
                    <a:ext uri="{9D8B030D-6E8A-4147-A177-3AD203B41FA5}">
                      <a16:colId xmlns:a16="http://schemas.microsoft.com/office/drawing/2014/main" val="2939688440"/>
                    </a:ext>
                  </a:extLst>
                </a:gridCol>
                <a:gridCol w="2070895">
                  <a:extLst>
                    <a:ext uri="{9D8B030D-6E8A-4147-A177-3AD203B41FA5}">
                      <a16:colId xmlns:a16="http://schemas.microsoft.com/office/drawing/2014/main" val="527254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I-ПЕДИАТРИЯ ФАКУЛТЕТИ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II-ПЕДИАТРИЯ ФАКУЛТЕТИ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ТИББИЙ ПЕДАГОГИК ВА ДАВОЛАШ ИШИ ФАКУЛТЕТИ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Олий ҳамширалик иши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823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solidFill>
                            <a:srgbClr val="002060"/>
                          </a:solidFill>
                          <a:effectLst/>
                        </a:rPr>
                        <a:t>450</a:t>
                      </a:r>
                      <a:r>
                        <a:rPr lang="uz-Cyrl-UZ" sz="1100" dirty="0">
                          <a:effectLst/>
                        </a:rPr>
                        <a:t> </a:t>
                      </a:r>
                      <a:r>
                        <a:rPr lang="uz-Cyrl-UZ" sz="1100" b="0" dirty="0">
                          <a:effectLst/>
                        </a:rPr>
                        <a:t>(137+150+163)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solidFill>
                            <a:srgbClr val="002060"/>
                          </a:solidFill>
                          <a:effectLst/>
                        </a:rPr>
                        <a:t>442</a:t>
                      </a:r>
                      <a:r>
                        <a:rPr lang="uz-Cyrl-UZ" sz="1100" dirty="0">
                          <a:effectLst/>
                        </a:rPr>
                        <a:t> (140+142+160)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solidFill>
                            <a:srgbClr val="002060"/>
                          </a:solidFill>
                          <a:effectLst/>
                        </a:rPr>
                        <a:t>289</a:t>
                      </a:r>
                      <a:r>
                        <a:rPr lang="uz-Cyrl-UZ" sz="1100" dirty="0">
                          <a:effectLst/>
                        </a:rPr>
                        <a:t> (79+104+106)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solidFill>
                            <a:srgbClr val="002060"/>
                          </a:solidFill>
                          <a:effectLst/>
                        </a:rPr>
                        <a:t>49</a:t>
                      </a:r>
                      <a:r>
                        <a:rPr lang="uz-Cyrl-UZ" sz="1100" b="1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uz-Cyrl-UZ" sz="1100" dirty="0">
                          <a:effectLst/>
                        </a:rPr>
                        <a:t>(49)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73373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solidFill>
                            <a:srgbClr val="002060"/>
                          </a:solidFill>
                          <a:effectLst/>
                        </a:rPr>
                        <a:t>1230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0266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94059"/>
              </p:ext>
            </p:extLst>
          </p:nvPr>
        </p:nvGraphicFramePr>
        <p:xfrm>
          <a:off x="539552" y="6023817"/>
          <a:ext cx="8280920" cy="71755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92207">
                  <a:extLst>
                    <a:ext uri="{9D8B030D-6E8A-4147-A177-3AD203B41FA5}">
                      <a16:colId xmlns:a16="http://schemas.microsoft.com/office/drawing/2014/main" val="2344784336"/>
                    </a:ext>
                  </a:extLst>
                </a:gridCol>
                <a:gridCol w="2700936">
                  <a:extLst>
                    <a:ext uri="{9D8B030D-6E8A-4147-A177-3AD203B41FA5}">
                      <a16:colId xmlns:a16="http://schemas.microsoft.com/office/drawing/2014/main" val="414105185"/>
                    </a:ext>
                  </a:extLst>
                </a:gridCol>
                <a:gridCol w="2787777">
                  <a:extLst>
                    <a:ext uri="{9D8B030D-6E8A-4147-A177-3AD203B41FA5}">
                      <a16:colId xmlns:a16="http://schemas.microsoft.com/office/drawing/2014/main" val="3743448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I-ПЕДИАТРИЯ ФАКУЛТЕТИ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II-ПЕДИАТРИЯ ФАКУЛТЕТИ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ТИББИЙ ПЕДАГОГИК ВА ДАВОЛАШ ИШИ ФАКУЛТЕТИ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3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81937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00386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01187" y="5570265"/>
            <a:ext cx="475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Укитиладиган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фанлар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сони (1-3 курс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буйича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9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 журнал</a:t>
            </a:r>
            <a:r>
              <a:rPr lang="uz-Cyrl-UZ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нинг ютуқ ва мавжуд қийинчиликлар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11404"/>
              </p:ext>
            </p:extLst>
          </p:nvPr>
        </p:nvGraphicFramePr>
        <p:xfrm>
          <a:off x="1312117" y="2996952"/>
          <a:ext cx="662473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238">
                  <a:extLst>
                    <a:ext uri="{9D8B030D-6E8A-4147-A177-3AD203B41FA5}">
                      <a16:colId xmlns:a16="http://schemas.microsoft.com/office/drawing/2014/main" val="4246865346"/>
                    </a:ext>
                  </a:extLst>
                </a:gridCol>
                <a:gridCol w="3219498">
                  <a:extLst>
                    <a:ext uri="{9D8B030D-6E8A-4147-A177-3AD203B41FA5}">
                      <a16:colId xmlns:a16="http://schemas.microsoft.com/office/drawing/2014/main" val="728988587"/>
                    </a:ext>
                  </a:extLst>
                </a:gridCol>
              </a:tblGrid>
              <a:tr h="3616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Профессор-ўқитувчилар учун баҳоларни хисоблашда   қулайликлар туғдиради, шу ўринда талабаларнинг олаётган баҳоларини ректор, деканлар ва кафедра мудирлари шахсий кабинетларида кўриш имкониятлари мавжуд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ва курслар томонидан топширилган электрон жадвалларда хатоликлар туфайли ўзгаришлар ва гурухларнинг ўқитувчиларга бўлинишида хатолар юзага келаётганлиги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79571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8194">
            <a:off x="6867423" y="1413074"/>
            <a:ext cx="2142136" cy="20680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33083"/>
            <a:ext cx="2705339" cy="1843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819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95536" y="404124"/>
            <a:ext cx="8229600" cy="56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 err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Тошкент</a:t>
            </a:r>
            <a:r>
              <a:rPr lang="ru-RU" sz="2400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Педиатрия </a:t>
            </a:r>
            <a:r>
              <a:rPr lang="ru-RU" sz="2400" dirty="0" err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Тиббиёт</a:t>
            </a:r>
            <a:r>
              <a:rPr lang="ru-RU" sz="2400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400" dirty="0" err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Институти</a:t>
            </a:r>
            <a:endParaRPr lang="en-US" sz="1400" dirty="0">
              <a:ln w="12700">
                <a:solidFill>
                  <a:srgbClr val="00206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735169"/>
              </p:ext>
            </p:extLst>
          </p:nvPr>
        </p:nvGraphicFramePr>
        <p:xfrm>
          <a:off x="3203848" y="5229200"/>
          <a:ext cx="5832648" cy="177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1" descr="LOGO_TashPM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70790" cy="994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0251"/>
            <a:ext cx="1097841" cy="1097841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79513" y="1146673"/>
            <a:ext cx="8730688" cy="3528532"/>
          </a:xfrm>
          <a:prstGeom prst="rect">
            <a:avLst/>
          </a:prstGeom>
          <a:solidFill>
            <a:schemeClr val="accent5">
              <a:lumMod val="25000"/>
              <a:alpha val="13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Эътиборингиз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учун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ташаккур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  <a:p>
            <a:pPr algn="ctr"/>
            <a:r>
              <a:rPr lang="uz-Cyrl-UZ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Кириб келаётган Янги йилингиз қутлуғ бўлсин азиз ҳамкасблар! </a:t>
            </a:r>
          </a:p>
          <a:p>
            <a:pPr algn="ctr"/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73" y="4121210"/>
            <a:ext cx="3065284" cy="2298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53000"/>
            <a:ext cx="402166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27722"/>
            <a:ext cx="918051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Институт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компютер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техникаси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билан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таъминоти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(2016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йил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gray">
          <a:xfrm>
            <a:off x="2339752" y="1557041"/>
            <a:ext cx="1656184" cy="107987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2481947" y="1640375"/>
            <a:ext cx="1294146" cy="859678"/>
            <a:chOff x="4166" y="1706"/>
            <a:chExt cx="1252" cy="1252"/>
          </a:xfrm>
        </p:grpSpPr>
        <p:sp>
          <p:nvSpPr>
            <p:cNvPr id="17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18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20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64049" y="1754144"/>
            <a:ext cx="945496" cy="72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uz-Cyrl-UZ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жами 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612</a:t>
            </a:r>
            <a:r>
              <a:rPr lang="uz-Cyrl-UZ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gray">
          <a:xfrm>
            <a:off x="5143050" y="3450310"/>
            <a:ext cx="1656184" cy="107987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5324069" y="3541548"/>
            <a:ext cx="1294146" cy="859678"/>
            <a:chOff x="4166" y="1706"/>
            <a:chExt cx="1252" cy="1252"/>
          </a:xfrm>
        </p:grpSpPr>
        <p:sp>
          <p:nvSpPr>
            <p:cNvPr id="24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9" name="Oval 6"/>
          <p:cNvSpPr>
            <a:spLocks noChangeArrowheads="1"/>
          </p:cNvSpPr>
          <p:nvPr/>
        </p:nvSpPr>
        <p:spPr bwMode="gray">
          <a:xfrm>
            <a:off x="5207874" y="1534436"/>
            <a:ext cx="1656184" cy="107987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5374422" y="1653421"/>
            <a:ext cx="1294146" cy="859678"/>
            <a:chOff x="4166" y="1706"/>
            <a:chExt cx="1252" cy="1252"/>
          </a:xfrm>
        </p:grpSpPr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508394" y="3588158"/>
            <a:ext cx="971151" cy="72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uz-Cyrl-UZ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жами 241 та</a:t>
            </a:r>
            <a:r>
              <a:rPr lang="ru-RU" sz="1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gray">
          <a:xfrm>
            <a:off x="2361737" y="3338019"/>
            <a:ext cx="1656184" cy="107987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2535006" y="3450404"/>
            <a:ext cx="1294146" cy="859678"/>
            <a:chOff x="4166" y="1706"/>
            <a:chExt cx="1252" cy="1252"/>
          </a:xfrm>
        </p:grpSpPr>
        <p:sp>
          <p:nvSpPr>
            <p:cNvPr id="38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2664050" y="3457092"/>
            <a:ext cx="945496" cy="72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z-Cyrl-UZ" sz="1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жами 4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z-Cyrl-UZ" sz="1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79" y="1414624"/>
            <a:ext cx="1922905" cy="122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2970" y="1519223"/>
            <a:ext cx="1897141" cy="101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3235948"/>
            <a:ext cx="1853853" cy="1383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945" y="1234537"/>
            <a:ext cx="842111" cy="54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5508394" y="1671562"/>
            <a:ext cx="1034067" cy="72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uz-Cyrl-UZ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жами 91-71 та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2050" name="Picture 2" descr="Картинки по запросу monobl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3" y="3108636"/>
            <a:ext cx="1805296" cy="1531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6"/>
          <p:cNvSpPr>
            <a:spLocks noChangeArrowheads="1"/>
          </p:cNvSpPr>
          <p:nvPr/>
        </p:nvSpPr>
        <p:spPr bwMode="gray">
          <a:xfrm>
            <a:off x="2302247" y="5446286"/>
            <a:ext cx="1656184" cy="107987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73" y="5272525"/>
            <a:ext cx="1794560" cy="1277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6" name="Group 30"/>
          <p:cNvGrpSpPr>
            <a:grpSpLocks/>
          </p:cNvGrpSpPr>
          <p:nvPr/>
        </p:nvGrpSpPr>
        <p:grpSpPr bwMode="auto">
          <a:xfrm>
            <a:off x="2444442" y="5506387"/>
            <a:ext cx="1294146" cy="859678"/>
            <a:chOff x="4166" y="1706"/>
            <a:chExt cx="1252" cy="1252"/>
          </a:xfrm>
        </p:grpSpPr>
        <p:sp>
          <p:nvSpPr>
            <p:cNvPr id="47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573485" y="5557013"/>
            <a:ext cx="931716" cy="72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uz-Cyrl-UZ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жами 66 та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2" name="Овал 1"/>
          <p:cNvSpPr/>
          <p:nvPr/>
        </p:nvSpPr>
        <p:spPr>
          <a:xfrm>
            <a:off x="5434356" y="4975184"/>
            <a:ext cx="3435777" cy="171717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C00000"/>
                </a:solidFill>
              </a:rPr>
              <a:t>2017 </a:t>
            </a:r>
            <a:r>
              <a:rPr lang="uz-Cyrl-UZ" sz="1400" b="1" u="sng" dirty="0">
                <a:solidFill>
                  <a:srgbClr val="C00000"/>
                </a:solidFill>
              </a:rPr>
              <a:t>йилга буюртмалар:</a:t>
            </a:r>
          </a:p>
          <a:p>
            <a:pPr algn="ctr"/>
            <a:r>
              <a:rPr lang="uz-Cyrl-UZ" sz="1400" b="1" dirty="0">
                <a:solidFill>
                  <a:schemeClr val="tx1"/>
                </a:solidFill>
              </a:rPr>
              <a:t>Компьютер – 9 та</a:t>
            </a:r>
          </a:p>
          <a:p>
            <a:pPr algn="ctr"/>
            <a:r>
              <a:rPr lang="uz-Cyrl-UZ" sz="1400" b="1" dirty="0">
                <a:solidFill>
                  <a:schemeClr val="tx1"/>
                </a:solidFill>
              </a:rPr>
              <a:t>Принтер – 16 та</a:t>
            </a:r>
          </a:p>
          <a:p>
            <a:pPr algn="ctr"/>
            <a:r>
              <a:rPr lang="uz-Cyrl-UZ" sz="1400" b="1" dirty="0">
                <a:solidFill>
                  <a:schemeClr val="tx1"/>
                </a:solidFill>
              </a:rPr>
              <a:t>Видеопроектор 2 та</a:t>
            </a:r>
          </a:p>
          <a:p>
            <a:pPr algn="ctr"/>
            <a:r>
              <a:rPr lang="uz-Cyrl-UZ" sz="1400" b="1" dirty="0">
                <a:solidFill>
                  <a:schemeClr val="tx1"/>
                </a:solidFill>
              </a:rPr>
              <a:t>Ноутбук ва нетбук – 9 та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8686" y="-2763"/>
            <a:ext cx="7601814" cy="81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ТошПТИ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вебсайт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холати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мониторинги </a:t>
            </a:r>
          </a:p>
          <a:p>
            <a:pPr algn="ctr"/>
            <a:r>
              <a:rPr lang="en-US" sz="2800" dirty="0">
                <a:latin typeface="+mj-lt"/>
                <a:ea typeface="+mj-ea"/>
                <a:cs typeface="+mj-cs"/>
                <a:hlinkClick r:id="rId3"/>
              </a:rPr>
              <a:t>www.tashpmi.uz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500" y="84697"/>
            <a:ext cx="1197470" cy="73197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26575" y="-407760"/>
            <a:ext cx="18473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9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9240" y="1365867"/>
            <a:ext cx="4752528" cy="2711940"/>
            <a:chOff x="107504" y="4146060"/>
            <a:chExt cx="4752528" cy="271194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504" y="4146060"/>
              <a:ext cx="4010794" cy="2711940"/>
            </a:xfrm>
            <a:prstGeom prst="rect">
              <a:avLst/>
            </a:prstGeom>
          </p:spPr>
        </p:pic>
        <p:sp>
          <p:nvSpPr>
            <p:cNvPr id="17" name="Стрелка вправо 12"/>
            <p:cNvSpPr/>
            <p:nvPr/>
          </p:nvSpPr>
          <p:spPr>
            <a:xfrm>
              <a:off x="4228845" y="5113954"/>
              <a:ext cx="631187" cy="36004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14461" y="6125234"/>
              <a:ext cx="302549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2014 </a:t>
              </a:r>
              <a:r>
                <a:rPr lang="ru-RU" sz="2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йил</a:t>
              </a:r>
              <a:r>
                <a:rPr lang="ru-RU" sz="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декабр</a:t>
              </a:r>
              <a:r>
                <a:rPr lang="ru-RU" sz="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0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холати</a:t>
              </a:r>
              <a:endParaRPr lang="ru-RU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Умножение 11"/>
          <p:cNvSpPr/>
          <p:nvPr/>
        </p:nvSpPr>
        <p:spPr>
          <a:xfrm>
            <a:off x="4611306" y="1457483"/>
            <a:ext cx="4079513" cy="2472636"/>
          </a:xfrm>
          <a:prstGeom prst="mathMultiply">
            <a:avLst>
              <a:gd name="adj1" fmla="val 154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596093" y="4186015"/>
            <a:ext cx="4547907" cy="2488886"/>
            <a:chOff x="4596093" y="4186015"/>
            <a:chExt cx="4547907" cy="248888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093" y="4186015"/>
              <a:ext cx="4447494" cy="2488886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6118509" y="4907918"/>
              <a:ext cx="302549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ТошПТИ</a:t>
              </a:r>
              <a:r>
                <a:rPr lang="ru-RU" sz="20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8-ўринда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58151" y="4186015"/>
            <a:ext cx="4237509" cy="2488886"/>
            <a:chOff x="158151" y="4186015"/>
            <a:chExt cx="4237509" cy="248888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151" y="4186015"/>
              <a:ext cx="4237509" cy="2488886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1386488" y="4685492"/>
              <a:ext cx="3009172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z-Cyrl-UZ" sz="14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ОТМ ТошПТИ </a:t>
              </a:r>
              <a:r>
                <a:rPr lang="uz-Cyrl-UZ" sz="14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18-ўринда</a:t>
              </a:r>
              <a:endParaRPr lang="ru-RU" sz="140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4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" y="0"/>
            <a:ext cx="7601814" cy="9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ТошПТИ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вебсайт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холати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тахлили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/>
              </a:rPr>
              <a:t>www.tashpmi.uz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2505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59865"/>
            <a:ext cx="9144000" cy="29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74" y="-27384"/>
            <a:ext cx="9132826" cy="92210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400" dirty="0" err="1">
                <a:solidFill>
                  <a:schemeClr val="tx1"/>
                </a:solidFill>
                <a:latin typeface="+mn-lt"/>
              </a:rPr>
              <a:t>Вазирлар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Махкамасининг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2014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йил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27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мартдаги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73-сонли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Карори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ижроси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uz-Cyrl-UZ" sz="1400" dirty="0">
                <a:solidFill>
                  <a:schemeClr val="tx1"/>
                </a:solidFill>
                <a:latin typeface="+mn-lt"/>
              </a:rPr>
              <a:t>ҳамда</a:t>
            </a:r>
            <a:r>
              <a:rPr lang="uz-Cyrl-UZ" sz="1400" dirty="0" smtClean="0">
                <a:solidFill>
                  <a:schemeClr val="tx1"/>
                </a:solidFill>
                <a:latin typeface="+mn-lt"/>
              </a:rPr>
              <a:t>, </a:t>
            </a:r>
            <a:br>
              <a:rPr lang="uz-Cyrl-UZ" sz="1400" dirty="0" smtClean="0">
                <a:solidFill>
                  <a:schemeClr val="tx1"/>
                </a:solidFill>
                <a:latin typeface="+mn-lt"/>
              </a:rPr>
            </a:br>
            <a:r>
              <a:rPr lang="uz-Cyrl-UZ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z-Cyrl-UZ" sz="1400" dirty="0">
                <a:solidFill>
                  <a:schemeClr val="tx1"/>
                </a:solidFill>
                <a:latin typeface="+mn-lt"/>
              </a:rPr>
              <a:t>2013 й 29 октябрдаги “Олий таълим муассасаларида ахборот-коммуникация технологиялари ҳамда чет тилларини ўргатиш курсларини ташкил этиш тўғрисида”</a:t>
            </a:r>
            <a:r>
              <a:rPr lang="uz-Cyrl-UZ" sz="1400" dirty="0">
                <a:solidFill>
                  <a:schemeClr val="tx1"/>
                </a:solidFill>
              </a:rPr>
              <a:t> № 395 сонли Олий ва ўрта махсус таълим вазирлиги буйруғи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147" y="1461520"/>
            <a:ext cx="3960440" cy="1055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dirty="0"/>
              <a:t>ТошПТИ профессор-ўқитувчиларининг АКТ ва чет тиллари бўйича билим ва кўникмаларини аниқлаш тўғрисидаги 02.03.2016 №87-буйруғи асосида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89926" y="1441244"/>
            <a:ext cx="4002553" cy="1123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Тошкент</a:t>
            </a:r>
            <a:r>
              <a:rPr lang="ru-RU" sz="1200" b="1" dirty="0">
                <a:solidFill>
                  <a:schemeClr val="bg1"/>
                </a:solidFill>
              </a:rPr>
              <a:t> Педиатрия </a:t>
            </a:r>
            <a:r>
              <a:rPr lang="ru-RU" sz="1200" b="1" dirty="0" err="1">
                <a:solidFill>
                  <a:schemeClr val="bg1"/>
                </a:solidFill>
              </a:rPr>
              <a:t>Тиббиёт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Институти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қошидаги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Ўзбекистон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Республикаси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Вазирлар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Маҳкамасининг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Соғлиқни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Сақлаш</a:t>
            </a:r>
            <a:r>
              <a:rPr lang="ru-RU" sz="1200" b="1" dirty="0">
                <a:solidFill>
                  <a:schemeClr val="bg1"/>
                </a:solidFill>
              </a:rPr>
              <a:t>, Экология </a:t>
            </a:r>
            <a:r>
              <a:rPr lang="ru-RU" sz="1200" b="1" dirty="0" err="1">
                <a:solidFill>
                  <a:schemeClr val="bg1"/>
                </a:solidFill>
              </a:rPr>
              <a:t>ва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Атроф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Муҳитни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Муҳофаза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қилиш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масалалари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комплексининг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Таянч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Ўкув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маркази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Стрелка: вниз 8"/>
          <p:cNvSpPr/>
          <p:nvPr/>
        </p:nvSpPr>
        <p:spPr>
          <a:xfrm>
            <a:off x="2318623" y="2564904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7147" y="3332620"/>
            <a:ext cx="396043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dirty="0"/>
              <a:t>Жами: 452 та Профессор-ўқитувчилар АКТ ва чет тиллари бўйича тест синовидан ўтди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89927" y="3356992"/>
            <a:ext cx="40025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dirty="0"/>
              <a:t>2016 йилда 140 та, барча вилоятлардан соғлиқни сақлаш тизимидаги раҳбар ходимлар АКТ бўйича малака оширишди</a:t>
            </a:r>
            <a:endParaRPr lang="ru-RU" sz="1600" dirty="0"/>
          </a:p>
        </p:txBody>
      </p:sp>
      <p:pic>
        <p:nvPicPr>
          <p:cNvPr id="2050" name="Picture 2" descr="7-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61" y="4489741"/>
            <a:ext cx="3337281" cy="22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4.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5468"/>
            <a:ext cx="2982078" cy="22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низ 13"/>
          <p:cNvSpPr/>
          <p:nvPr/>
        </p:nvSpPr>
        <p:spPr>
          <a:xfrm>
            <a:off x="6762970" y="261254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7586" y="1441244"/>
            <a:ext cx="312340" cy="5416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58303"/>
            <a:ext cx="5181600" cy="97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dirty="0"/>
              <a:t>ТошПТИ профессор-ўқитувчиларининг АКТ ва чет тиллари бўйича билим ва кўникмаларини аниқлаш тўғрисидаги 02.03.2016 №87-буйруғи асосида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05183"/>
            <a:ext cx="44517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dirty="0"/>
              <a:t>Жами: 452 та Профессор-ўқитувчилар АКТ ва чет тиллари бўйича тест синовидан ўтди</a:t>
            </a:r>
            <a:endParaRPr lang="ru-RU" sz="1600" dirty="0"/>
          </a:p>
        </p:txBody>
      </p:sp>
      <p:sp>
        <p:nvSpPr>
          <p:cNvPr id="12" name="Стрелка: вниз 11"/>
          <p:cNvSpPr/>
          <p:nvPr/>
        </p:nvSpPr>
        <p:spPr>
          <a:xfrm>
            <a:off x="4351784" y="1230332"/>
            <a:ext cx="288032" cy="375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/>
          <p:cNvSpPr/>
          <p:nvPr/>
        </p:nvSpPr>
        <p:spPr>
          <a:xfrm>
            <a:off x="4367882" y="2813019"/>
            <a:ext cx="288032" cy="311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6" y="3124200"/>
            <a:ext cx="6676790" cy="372427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11464"/>
              </p:ext>
            </p:extLst>
          </p:nvPr>
        </p:nvGraphicFramePr>
        <p:xfrm>
          <a:off x="6934200" y="2743200"/>
          <a:ext cx="2133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41190898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А0 (0% дан 20%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17638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А1 (20% дан 40%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49797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А2 (40% дан 60%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3796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В1 (60% дан 80%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8692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В2 (80% дан 100%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178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3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2800" dirty="0" err="1"/>
              <a:t>ТошПТИ</a:t>
            </a:r>
            <a:r>
              <a:rPr lang="ru-RU" sz="2800" dirty="0"/>
              <a:t> Профессор-</a:t>
            </a:r>
            <a:r>
              <a:rPr lang="ru-RU" sz="2800" dirty="0" err="1"/>
              <a:t>ўқитувчиларининг</a:t>
            </a:r>
            <a:r>
              <a:rPr lang="ru-RU" sz="2800" dirty="0"/>
              <a:t> </a:t>
            </a:r>
            <a:r>
              <a:rPr lang="en-US" sz="2800" dirty="0"/>
              <a:t>            </a:t>
            </a:r>
            <a:r>
              <a:rPr lang="ru-RU" sz="2800" dirty="0"/>
              <a:t>АКТ </a:t>
            </a:r>
            <a:r>
              <a:rPr lang="ru-RU" sz="2800" dirty="0" err="1"/>
              <a:t>бўйича</a:t>
            </a:r>
            <a:r>
              <a:rPr lang="ru-RU" sz="2800" dirty="0"/>
              <a:t> </a:t>
            </a:r>
            <a:r>
              <a:rPr lang="ru-RU" sz="2800" dirty="0" err="1"/>
              <a:t>билим</a:t>
            </a:r>
            <a:r>
              <a:rPr lang="ru-RU" sz="2800" dirty="0"/>
              <a:t> </a:t>
            </a:r>
            <a:r>
              <a:rPr lang="ru-RU" sz="2800" dirty="0" err="1"/>
              <a:t>кўникма</a:t>
            </a:r>
            <a:r>
              <a:rPr lang="ru-RU" sz="2800" dirty="0"/>
              <a:t> </a:t>
            </a:r>
            <a:r>
              <a:rPr lang="ru-RU" sz="2800" dirty="0" err="1"/>
              <a:t>динамикаси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6050978" cy="574357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85910"/>
              </p:ext>
            </p:extLst>
          </p:nvPr>
        </p:nvGraphicFramePr>
        <p:xfrm>
          <a:off x="6705600" y="1728787"/>
          <a:ext cx="2133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41190898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А0 (0% дан 20%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17638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А1 (20% дан 40%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49797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А2 (40% дан 60%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3796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В1 (60% дан 80%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8692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В2 (80% дан 100%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гача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1781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112"/>
          </a:xfrm>
        </p:spPr>
        <p:txBody>
          <a:bodyPr/>
          <a:lstStyle/>
          <a:p>
            <a:r>
              <a:rPr lang="uz-Cyrl-UZ" sz="2800" dirty="0"/>
              <a:t>2016 йил 31 октябрдаги №352 сонли буйруғи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945232"/>
          </a:xfrm>
        </p:spPr>
        <p:txBody>
          <a:bodyPr/>
          <a:lstStyle/>
          <a:p>
            <a:pPr marL="0" indent="0" algn="ctr">
              <a:buNone/>
            </a:pPr>
            <a:r>
              <a:rPr lang="uz-Cyrl-UZ" sz="1200" b="1" dirty="0"/>
              <a:t>02.12.2016 №476 сонли “ТошПТИ профессор-ўқитувчиларининг илғор АКТ шу жумладан Электрон ҳукумат бўйича малакаларини ошириш ўқув курсларини ташкил этиш тўғрисида”ги буйруғи асосида 2016 йил 28 декабрдан бошлаб 2017 йил давомида </a:t>
            </a:r>
            <a:r>
              <a:rPr lang="uz-Cyrl-UZ" sz="1200" b="1" dirty="0">
                <a:solidFill>
                  <a:srgbClr val="FF0000"/>
                </a:solidFill>
              </a:rPr>
              <a:t>227 та </a:t>
            </a:r>
            <a:r>
              <a:rPr lang="uz-Cyrl-UZ" sz="1200" b="1" dirty="0"/>
              <a:t>профессор-ўқитувчиларни</a:t>
            </a:r>
            <a:r>
              <a:rPr lang="en-US" sz="1200" b="1" dirty="0"/>
              <a:t>,</a:t>
            </a:r>
            <a:r>
              <a:rPr lang="uz-Cyrl-UZ" sz="1200" b="1" dirty="0"/>
              <a:t> ташкил этилган ўқув курсларида ўқитиш мўлжалланган</a:t>
            </a:r>
            <a:endParaRPr lang="ru-RU" sz="1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42711"/>
              </p:ext>
            </p:extLst>
          </p:nvPr>
        </p:nvGraphicFramePr>
        <p:xfrm>
          <a:off x="1066800" y="2133600"/>
          <a:ext cx="7177608" cy="457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7608">
                  <a:extLst>
                    <a:ext uri="{9D8B030D-6E8A-4147-A177-3AD203B41FA5}">
                      <a16:colId xmlns:a16="http://schemas.microsoft.com/office/drawing/2014/main" val="123464846"/>
                    </a:ext>
                  </a:extLst>
                </a:gridCol>
              </a:tblGrid>
              <a:tr h="460693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2016-йил декабр ва 2017 йил январ-март ойларигача мўлжалланган гуруҳлар графиги </a:t>
                      </a:r>
                    </a:p>
                    <a:p>
                      <a:pPr algn="ctr" fontAlgn="ctr"/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(ҳар бир гуруҳ 14 тадан ПЎ дан иборат)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4024237"/>
                  </a:ext>
                </a:extLst>
              </a:tr>
              <a:tr h="58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1-гуруҳ </a:t>
                      </a:r>
                      <a:br>
                        <a:rPr lang="ru-RU" sz="1800" b="0" u="none" strike="noStrike" dirty="0">
                          <a:effectLst/>
                          <a:latin typeface="+mn-lt"/>
                        </a:rPr>
                      </a:b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28-30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декабр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соат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10:00 дан 13:00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9265602"/>
                  </a:ext>
                </a:extLst>
              </a:tr>
              <a:tr h="589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2-гуруҳ </a:t>
                      </a:r>
                      <a:br>
                        <a:rPr lang="ru-RU" sz="1800" b="0" u="none" strike="noStrike" dirty="0">
                          <a:effectLst/>
                          <a:latin typeface="+mn-lt"/>
                        </a:rPr>
                      </a:b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   3-5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январ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соат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10:00 дан 13:00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829116"/>
                  </a:ext>
                </a:extLst>
              </a:tr>
              <a:tr h="58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3-гуруҳ </a:t>
                      </a:r>
                      <a:br>
                        <a:rPr lang="ru-RU" sz="1800" b="0" u="none" strike="noStrike" dirty="0">
                          <a:effectLst/>
                          <a:latin typeface="+mn-lt"/>
                        </a:rPr>
                      </a:b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7-10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январ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соат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10:00 дан 13:00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380391"/>
                  </a:ext>
                </a:extLst>
              </a:tr>
              <a:tr h="589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4-гуруҳ</a:t>
                      </a:r>
                      <a:br>
                        <a:rPr lang="ru-RU" sz="1800" b="0" u="none" strike="noStrike" dirty="0">
                          <a:effectLst/>
                          <a:latin typeface="+mn-lt"/>
                        </a:rPr>
                      </a:b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16-20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январ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соат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15:00 дан 17:00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060105"/>
                  </a:ext>
                </a:extLst>
              </a:tr>
              <a:tr h="589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5-гуруҳ 30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январдан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-3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февралгача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соат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15:00 дан 17:00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</a:t>
                      </a:r>
                      <a:br>
                        <a:rPr lang="ru-RU" sz="1800" b="0" u="none" strike="noStrike" dirty="0">
                          <a:effectLst/>
                          <a:latin typeface="+mn-lt"/>
                        </a:rPr>
                      </a:b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797234"/>
                  </a:ext>
                </a:extLst>
              </a:tr>
              <a:tr h="34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6-гуруҳ 13-17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феврал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соат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15:00 дан 17:00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9641177"/>
                  </a:ext>
                </a:extLst>
              </a:tr>
              <a:tr h="453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7-гуруҳ 27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февралдан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-3мартгача (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соат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15:00 дан 17:00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0952826"/>
                  </a:ext>
                </a:extLst>
              </a:tr>
              <a:tr h="365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8-гуруҳ 13-17 март (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соат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 15:00 дан 17:00 </a:t>
                      </a:r>
                      <a:r>
                        <a:rPr lang="ru-RU" sz="1800" b="0" u="none" strike="noStrike" dirty="0" err="1">
                          <a:effectLst/>
                          <a:latin typeface="+mn-lt"/>
                        </a:rPr>
                        <a:t>гача</a:t>
                      </a:r>
                      <a:r>
                        <a:rPr lang="ru-RU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359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0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27732" y="1340768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ТошПТИ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my.tashpmi.uz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интерактив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хизматлар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портали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йил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июлдан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ишга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туширилган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uz-Cyrl-UZ" sz="1600" b="1" dirty="0">
                <a:solidFill>
                  <a:prstClr val="black"/>
                </a:solidFill>
              </a:rPr>
              <a:t>Ўзбекистон Республикаси Президентининг 2013 йил 27 июндаги </a:t>
            </a:r>
            <a:r>
              <a:rPr lang="ru-RU" sz="1600" b="1" dirty="0">
                <a:solidFill>
                  <a:prstClr val="black"/>
                </a:solidFill>
              </a:rPr>
              <a:t>«</a:t>
            </a:r>
            <a:r>
              <a:rPr lang="uz-Cyrl-UZ" sz="1600" b="1" dirty="0">
                <a:solidFill>
                  <a:prstClr val="black"/>
                </a:solidFill>
              </a:rPr>
              <a:t>Ўзбекистон Республикасининг Миллий ахборот-коммуникация тизимини янада ривожлантириш чора-тадбирлари тўғрисида</a:t>
            </a:r>
            <a:r>
              <a:rPr lang="ru-RU" sz="1600" b="1" dirty="0">
                <a:solidFill>
                  <a:prstClr val="black"/>
                </a:solidFill>
              </a:rPr>
              <a:t>»</a:t>
            </a:r>
            <a:r>
              <a:rPr lang="ru-RU" sz="1600" b="1" dirty="0" err="1">
                <a:solidFill>
                  <a:prstClr val="black"/>
                </a:solidFill>
              </a:rPr>
              <a:t>ги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uz-Cyrl-UZ" sz="1600" b="1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№ПҚ-1989 </a:t>
            </a:r>
            <a:r>
              <a:rPr lang="ru-RU" sz="1600" b="1" dirty="0" err="1">
                <a:solidFill>
                  <a:prstClr val="black"/>
                </a:solidFill>
              </a:rPr>
              <a:t>сонли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қарори</a:t>
            </a:r>
            <a:r>
              <a:rPr lang="uz-Cyrl-UZ" sz="1600" b="1" dirty="0">
                <a:solidFill>
                  <a:prstClr val="black"/>
                </a:solidFill>
              </a:rPr>
              <a:t>да белгиланган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uz-Cyrl-UZ" sz="1600" b="1" dirty="0">
                <a:solidFill>
                  <a:prstClr val="black"/>
                </a:solidFill>
              </a:rPr>
              <a:t>“Электрон ҳукумат” тизимини самарали тадбиқ этиш масалалари бўйича асосий ҳужжат бўлиб хизмат қилади. </a:t>
            </a:r>
            <a:endParaRPr lang="ru-RU" sz="1600" b="1" dirty="0">
              <a:solidFill>
                <a:prstClr val="black"/>
              </a:solidFill>
            </a:endParaRPr>
          </a:p>
          <a:p>
            <a:pPr eaLnBrk="1" hangingPunct="1"/>
            <a:endParaRPr lang="en-US" sz="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179512" y="-50775"/>
            <a:ext cx="883509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Тошкент Педиатрия Тиббёт Институти</a:t>
            </a:r>
            <a:br>
              <a:rPr lang="uz-Cyrl-U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MY.TASHPMI.UZ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интерактив хизматлар портали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8205"/>
            <a:ext cx="6120680" cy="36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cdb2004165l</Template>
  <TotalTime>1502</TotalTime>
  <Words>1249</Words>
  <Application>Microsoft Office PowerPoint</Application>
  <PresentationFormat>Экран (4:3)</PresentationFormat>
  <Paragraphs>167</Paragraphs>
  <Slides>15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Тема Office</vt:lpstr>
      <vt:lpstr>1_Тема Office</vt:lpstr>
      <vt:lpstr>Image</vt:lpstr>
      <vt:lpstr>Ўзбекистон Республикаси Президентининг 2012 йил 21 мартдаги 1730-сонли  «Ахборот-коммуникация технологияларини ривожлантириш ва тадбиқ этиш» Қарори асосида 2016 йилда ТошПТИда амалга оширилган ишлар: ютуқ ва камчиликлар </vt:lpstr>
      <vt:lpstr>Презентация PowerPoint</vt:lpstr>
      <vt:lpstr>Презентация PowerPoint</vt:lpstr>
      <vt:lpstr>Презентация PowerPoint</vt:lpstr>
      <vt:lpstr>Вазирлар Махкамасининг 2014 йил 27 мартдаги 73-сонли Карори ижроси ҳамда,   2013 й 29 октябрдаги “Олий таълим муассасаларида ахборот-коммуникация технологиялари ҳамда чет тилларини ўргатиш курсларини ташкил этиш тўғрисида” № 395 сонли Олий ва ўрта махсус таълим вазирлиги буйруғи</vt:lpstr>
      <vt:lpstr>Презентация PowerPoint</vt:lpstr>
      <vt:lpstr>ТошПТИ Профессор-ўқитувчиларининг             АКТ бўйича билим кўникма динамикаси</vt:lpstr>
      <vt:lpstr>2016 йил 31 октябрдаги №352 сонли буйруғи </vt:lpstr>
      <vt:lpstr>Презентация PowerPoint</vt:lpstr>
      <vt:lpstr>Презентация PowerPoint</vt:lpstr>
      <vt:lpstr>Презентация PowerPoint</vt:lpstr>
      <vt:lpstr>Электрон журнал структураси</vt:lpstr>
      <vt:lpstr>Электрон журнал иштирокчилари хакида маълумот (2016-17 укув йили 1 семестри буйича)</vt:lpstr>
      <vt:lpstr>Электрон журналнинг ютуқ ва мавжуд қийинчиликлар</vt:lpstr>
      <vt:lpstr>Презентация PowerPoint</vt:lpstr>
    </vt:vector>
  </TitlesOfParts>
  <Manager>ASP</Manager>
  <Company>TPMI_IC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2013 Year Report</dc:subject>
  <dc:creator>ASPero</dc:creator>
  <cp:lastModifiedBy>Пользователь Windows</cp:lastModifiedBy>
  <cp:revision>183</cp:revision>
  <dcterms:created xsi:type="dcterms:W3CDTF">2013-12-21T19:55:43Z</dcterms:created>
  <dcterms:modified xsi:type="dcterms:W3CDTF">2016-12-28T08:47:46Z</dcterms:modified>
</cp:coreProperties>
</file>